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94" r:id="rId7"/>
    <p:sldId id="293" r:id="rId8"/>
    <p:sldId id="292" r:id="rId9"/>
    <p:sldId id="291" r:id="rId10"/>
    <p:sldId id="290" r:id="rId11"/>
    <p:sldId id="289" r:id="rId12"/>
    <p:sldId id="288" r:id="rId13"/>
    <p:sldId id="287" r:id="rId14"/>
    <p:sldId id="286" r:id="rId15"/>
    <p:sldId id="282" r:id="rId16"/>
    <p:sldId id="283" r:id="rId17"/>
    <p:sldId id="285" r:id="rId18"/>
    <p:sldId id="284" r:id="rId19"/>
    <p:sldId id="296" r:id="rId20"/>
    <p:sldId id="295" r:id="rId21"/>
    <p:sldId id="297" r:id="rId22"/>
    <p:sldId id="298" r:id="rId23"/>
    <p:sldId id="299" r:id="rId24"/>
    <p:sldId id="300" r:id="rId25"/>
    <p:sldId id="301" r:id="rId26"/>
    <p:sldId id="302" r:id="rId27"/>
    <p:sldId id="303" r:id="rId28"/>
    <p:sldId id="304" r:id="rId29"/>
    <p:sldId id="30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s>
</file>

<file path=ppt/diagrams/_rels/data1.xml.rels><?xml version="1.0" encoding="UTF-8" standalone="yes"?>
<Relationships xmlns="http://schemas.openxmlformats.org/package/2006/relationships"><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D97B72-E6B9-4C18-980A-08FF93CBFF1B}"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F33B04B4-0B31-40C8-8E0E-B8B88289469D}">
      <dgm:prSet phldrT="[Text]"/>
      <dgm:spPr/>
      <dgm:t>
        <a:bodyPr/>
        <a:lstStyle/>
        <a:p>
          <a:endParaRPr lang="en-US" dirty="0"/>
        </a:p>
        <a:p>
          <a:endParaRPr lang="en-IN" dirty="0"/>
        </a:p>
      </dgm:t>
    </dgm:pt>
    <dgm:pt modelId="{CDEA883E-FFBF-4E8F-BEC9-6A99211173AA}" type="sibTrans" cxnId="{59E56A99-CDA9-4F41-B276-3E6C14C29D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t>
        <a:bodyPr/>
        <a:lstStyle/>
        <a:p>
          <a:endParaRPr lang="en-IN"/>
        </a:p>
      </dgm:t>
      <dgm:extLst>
        <a:ext uri="{E40237B7-FDA0-4F09-8148-C483321AD2D9}">
          <dgm14:cNvPr xmlns:dgm14="http://schemas.microsoft.com/office/drawing/2010/diagram" id="0" name="" descr="Phishing account concept illustration | Premium Vector">
            <a:extLst>
              <a:ext uri="{FF2B5EF4-FFF2-40B4-BE49-F238E27FC236}">
                <a16:creationId xmlns:a16="http://schemas.microsoft.com/office/drawing/2014/main" id="{F9AE47FE-51AA-4EB0-90ED-A1BE13E79C44}"/>
              </a:ext>
            </a:extLst>
          </dgm14:cNvPr>
        </a:ext>
      </dgm:extLst>
    </dgm:pt>
    <dgm:pt modelId="{61D1BBD4-1BB8-4C82-9465-6C2FAC886653}" type="parTrans" cxnId="{59E56A99-CDA9-4F41-B276-3E6C14C29DFF}">
      <dgm:prSet/>
      <dgm:spPr/>
      <dgm:t>
        <a:bodyPr/>
        <a:lstStyle/>
        <a:p>
          <a:endParaRPr lang="en-IN"/>
        </a:p>
      </dgm:t>
    </dgm:pt>
    <dgm:pt modelId="{B3EF9625-269D-4194-B7D1-165882403CDA}" type="pres">
      <dgm:prSet presAssocID="{28D97B72-E6B9-4C18-980A-08FF93CBFF1B}" presName="Name0" presStyleCnt="0">
        <dgm:presLayoutVars>
          <dgm:dir/>
        </dgm:presLayoutVars>
      </dgm:prSet>
      <dgm:spPr/>
    </dgm:pt>
    <dgm:pt modelId="{9539E3DC-CE78-4F70-9B54-B84FC62B99B9}" type="pres">
      <dgm:prSet presAssocID="{CDEA883E-FFBF-4E8F-BEC9-6A99211173AA}" presName="picture_1" presStyleLbl="bgImgPlace1" presStyleIdx="0" presStyleCnt="1" custLinFactNeighborX="23210" custLinFactNeighborY="-6065"/>
      <dgm:spPr/>
    </dgm:pt>
    <dgm:pt modelId="{8E6AFA09-60D9-48AA-BBEB-0444ADB6368B}" type="pres">
      <dgm:prSet presAssocID="{F33B04B4-0B31-40C8-8E0E-B8B88289469D}" presName="text_1" presStyleLbl="node1" presStyleIdx="0" presStyleCnt="0" custScaleX="83174" custScaleY="27998" custLinFactX="-100000" custLinFactNeighborX="-103012" custLinFactNeighborY="44693">
        <dgm:presLayoutVars>
          <dgm:bulletEnabled val="1"/>
        </dgm:presLayoutVars>
      </dgm:prSet>
      <dgm:spPr/>
    </dgm:pt>
    <dgm:pt modelId="{26428B53-C6F2-4EBA-A272-48F4C9D7534E}" type="pres">
      <dgm:prSet presAssocID="{28D97B72-E6B9-4C18-980A-08FF93CBFF1B}" presName="maxNode" presStyleCnt="0"/>
      <dgm:spPr/>
    </dgm:pt>
    <dgm:pt modelId="{EBE71C73-2EC0-4405-96AA-951BC986BDC1}" type="pres">
      <dgm:prSet presAssocID="{28D97B72-E6B9-4C18-980A-08FF93CBFF1B}" presName="Name33" presStyleCnt="0"/>
      <dgm:spPr/>
    </dgm:pt>
  </dgm:ptLst>
  <dgm:cxnLst>
    <dgm:cxn modelId="{2800BE07-8B28-4168-8DD0-8E3398DE888B}" type="presOf" srcId="{28D97B72-E6B9-4C18-980A-08FF93CBFF1B}" destId="{B3EF9625-269D-4194-B7D1-165882403CDA}" srcOrd="0" destOrd="0" presId="urn:microsoft.com/office/officeart/2008/layout/AccentedPicture"/>
    <dgm:cxn modelId="{AF9C3380-E967-4EE0-817B-87ECF8665E31}" type="presOf" srcId="{F33B04B4-0B31-40C8-8E0E-B8B88289469D}" destId="{8E6AFA09-60D9-48AA-BBEB-0444ADB6368B}" srcOrd="0" destOrd="0" presId="urn:microsoft.com/office/officeart/2008/layout/AccentedPicture"/>
    <dgm:cxn modelId="{59E56A99-CDA9-4F41-B276-3E6C14C29DFF}" srcId="{28D97B72-E6B9-4C18-980A-08FF93CBFF1B}" destId="{F33B04B4-0B31-40C8-8E0E-B8B88289469D}" srcOrd="0" destOrd="0" parTransId="{61D1BBD4-1BB8-4C82-9465-6C2FAC886653}" sibTransId="{CDEA883E-FFBF-4E8F-BEC9-6A99211173AA}"/>
    <dgm:cxn modelId="{2E48BCE6-7F55-4BC6-845A-4C73B06DCE09}" type="presOf" srcId="{CDEA883E-FFBF-4E8F-BEC9-6A99211173AA}" destId="{9539E3DC-CE78-4F70-9B54-B84FC62B99B9}" srcOrd="0" destOrd="0" presId="urn:microsoft.com/office/officeart/2008/layout/AccentedPicture"/>
    <dgm:cxn modelId="{206A3563-34A5-4306-9EA3-1D8BE0495B3C}" type="presParOf" srcId="{B3EF9625-269D-4194-B7D1-165882403CDA}" destId="{9539E3DC-CE78-4F70-9B54-B84FC62B99B9}" srcOrd="0" destOrd="0" presId="urn:microsoft.com/office/officeart/2008/layout/AccentedPicture"/>
    <dgm:cxn modelId="{A2E5CBFB-CE36-4E7A-B140-F86D49012B9C}" type="presParOf" srcId="{B3EF9625-269D-4194-B7D1-165882403CDA}" destId="{8E6AFA09-60D9-48AA-BBEB-0444ADB6368B}" srcOrd="1" destOrd="0" presId="urn:microsoft.com/office/officeart/2008/layout/AccentedPicture"/>
    <dgm:cxn modelId="{BFFB9788-F60C-48F3-9D58-AC0D56D77728}" type="presParOf" srcId="{B3EF9625-269D-4194-B7D1-165882403CDA}" destId="{26428B53-C6F2-4EBA-A272-48F4C9D7534E}" srcOrd="2" destOrd="0" presId="urn:microsoft.com/office/officeart/2008/layout/AccentedPicture"/>
    <dgm:cxn modelId="{7A0B7AA8-6AFE-4EA4-8CDD-09949531DFE5}" type="presParOf" srcId="{26428B53-C6F2-4EBA-A272-48F4C9D7534E}" destId="{EBE71C73-2EC0-4405-96AA-951BC986BDC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9E3DC-CE78-4F70-9B54-B84FC62B99B9}">
      <dsp:nvSpPr>
        <dsp:cNvPr id="0" name=""/>
        <dsp:cNvSpPr/>
      </dsp:nvSpPr>
      <dsp:spPr>
        <a:xfrm>
          <a:off x="1845094" y="0"/>
          <a:ext cx="3311725" cy="422414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6AFA09-60D9-48AA-BBEB-0444ADB6368B}">
      <dsp:nvSpPr>
        <dsp:cNvPr id="0" name=""/>
        <dsp:cNvSpPr/>
      </dsp:nvSpPr>
      <dsp:spPr>
        <a:xfrm>
          <a:off x="0" y="3514535"/>
          <a:ext cx="2120960" cy="709604"/>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endParaRPr lang="en-IN" sz="1800" kern="1200" dirty="0"/>
        </a:p>
      </dsp:txBody>
      <dsp:txXfrm>
        <a:off x="0" y="3514535"/>
        <a:ext cx="2120960" cy="709604"/>
      </dsp:txXfrm>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11/23/2025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7" y="1420484"/>
            <a:ext cx="4100418" cy="2420504"/>
          </a:xfrm>
        </p:spPr>
        <p:txBody>
          <a:bodyPr>
            <a:normAutofit/>
          </a:bodyPr>
          <a:lstStyle/>
          <a:p>
            <a:pPr algn="l"/>
            <a:r>
              <a:rPr lang="en-IN" b="1" i="1" dirty="0">
                <a:solidFill>
                  <a:schemeClr val="tx1"/>
                </a:solidFill>
                <a:effectLst/>
                <a:latin typeface="Bahnschrift Light" panose="020B0502040204020203" pitchFamily="34" charset="0"/>
              </a:rPr>
              <a:t>Phishing Awareness Training</a:t>
            </a:r>
            <a:endParaRPr lang="en-US" b="1" i="1" dirty="0">
              <a:solidFill>
                <a:schemeClr val="tx1"/>
              </a:solidFill>
              <a:effectLst/>
              <a:latin typeface="Bahnschrift Light" panose="020B0502040204020203" pitchFamily="34" charset="0"/>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782430" y="4395577"/>
            <a:ext cx="3485072" cy="1026544"/>
          </a:xfrm>
        </p:spPr>
        <p:txBody>
          <a:bodyPr>
            <a:normAutofit/>
          </a:bodyPr>
          <a:lstStyle/>
          <a:p>
            <a:pPr algn="l"/>
            <a:r>
              <a:rPr lang="en-US" sz="2400" dirty="0">
                <a:solidFill>
                  <a:srgbClr val="5792BA"/>
                </a:solidFill>
              </a:rPr>
              <a:t>By Shaikh Mohd Ayaan Iqbal</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E1AA48-2EF1-4004-9CBD-4655C10338D8}"/>
              </a:ext>
            </a:extLst>
          </p:cNvPr>
          <p:cNvSpPr txBox="1"/>
          <p:nvPr/>
        </p:nvSpPr>
        <p:spPr>
          <a:xfrm>
            <a:off x="781876" y="2121718"/>
            <a:ext cx="10813775" cy="4401205"/>
          </a:xfrm>
          <a:prstGeom prst="rect">
            <a:avLst/>
          </a:prstGeom>
          <a:noFill/>
        </p:spPr>
        <p:txBody>
          <a:bodyPr wrap="square">
            <a:spAutoFit/>
          </a:bodyPr>
          <a:lstStyle/>
          <a:p>
            <a:r>
              <a:rPr lang="en-US" sz="2800" dirty="0"/>
              <a:t>One of the most effective ways to avoid phishing attacks is to stay cautious and verify everything before taking any action. Always double-check the sender’s email address, especially if the message asks for sensitive information or urges you to act quickly. Hover over links to preview the actual URL before clicking, and avoid downloading attachments from unknown or unexpected sources. Use strong, unique passwords for different accounts and enable Multi-Factor Authentication (MFA) to add an extra layer of protection. Keeping your software, browser, and antivirus updated also helps block many phishing attempts automatically.</a:t>
            </a:r>
            <a:endParaRPr lang="en-IN" sz="2800" dirty="0"/>
          </a:p>
        </p:txBody>
      </p:sp>
      <p:sp>
        <p:nvSpPr>
          <p:cNvPr id="6" name="TextBox 5">
            <a:extLst>
              <a:ext uri="{FF2B5EF4-FFF2-40B4-BE49-F238E27FC236}">
                <a16:creationId xmlns:a16="http://schemas.microsoft.com/office/drawing/2014/main" id="{FEF95BA7-3DC6-4808-A2B7-D12CF87FFCD3}"/>
              </a:ext>
            </a:extLst>
          </p:cNvPr>
          <p:cNvSpPr txBox="1"/>
          <p:nvPr/>
        </p:nvSpPr>
        <p:spPr>
          <a:xfrm>
            <a:off x="92764" y="229060"/>
            <a:ext cx="12192000" cy="1754326"/>
          </a:xfrm>
          <a:prstGeom prst="rect">
            <a:avLst/>
          </a:prstGeom>
          <a:noFill/>
        </p:spPr>
        <p:txBody>
          <a:bodyPr wrap="square">
            <a:spAutoFit/>
          </a:bodyPr>
          <a:lstStyle/>
          <a:p>
            <a:pPr marL="685800" indent="-685800">
              <a:buFont typeface="Wingdings" panose="05000000000000000000" pitchFamily="2" charset="2"/>
              <a:buChar char="q"/>
            </a:pPr>
            <a:r>
              <a:rPr lang="en-IN" sz="5400" b="1" u="sng" dirty="0">
                <a:latin typeface="Bahnschrift Light" panose="020B0502040204020203" pitchFamily="34" charset="0"/>
              </a:rPr>
              <a:t>Best Practices and Tips to avoid falling Victim</a:t>
            </a:r>
          </a:p>
        </p:txBody>
      </p:sp>
    </p:spTree>
    <p:extLst>
      <p:ext uri="{BB962C8B-B14F-4D97-AF65-F5344CB8AC3E}">
        <p14:creationId xmlns:p14="http://schemas.microsoft.com/office/powerpoint/2010/main" val="2827649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AD062-0DF1-444D-BAB5-3221F4A56D63}"/>
              </a:ext>
            </a:extLst>
          </p:cNvPr>
          <p:cNvSpPr txBox="1"/>
          <p:nvPr/>
        </p:nvSpPr>
        <p:spPr>
          <a:xfrm>
            <a:off x="265043" y="126618"/>
            <a:ext cx="6639340" cy="6555641"/>
          </a:xfrm>
          <a:prstGeom prst="rect">
            <a:avLst/>
          </a:prstGeom>
          <a:noFill/>
        </p:spPr>
        <p:txBody>
          <a:bodyPr wrap="square">
            <a:spAutoFit/>
          </a:bodyPr>
          <a:lstStyle/>
          <a:p>
            <a:r>
              <a:rPr lang="en-US" sz="2800" dirty="0">
                <a:latin typeface="Bahnschrift Light" panose="020B0502040204020203" pitchFamily="34" charset="0"/>
              </a:rPr>
              <a:t>Another important tip is to stay aware of social engineering tricks that attackers use. Be skeptical of messages that create urgency, fear, or offer something that seems too good to be true. Never share passwords, OTPs, or financial details through email, SMS, or calls—no legitimate organization will ask for them. Avoid clicking links sent through unsolicited messages; instead, visit the official website directly by typing the URL yourself. Finally, report suspicious emails to your IT/security team and educate others around you to build a safer online environment.</a:t>
            </a:r>
            <a:endParaRPr lang="en-IN" sz="2800" dirty="0">
              <a:latin typeface="Bahnschrift Light" panose="020B0502040204020203" pitchFamily="34" charset="0"/>
            </a:endParaRPr>
          </a:p>
        </p:txBody>
      </p:sp>
      <p:pic>
        <p:nvPicPr>
          <p:cNvPr id="6" name="Picture 5">
            <a:extLst>
              <a:ext uri="{FF2B5EF4-FFF2-40B4-BE49-F238E27FC236}">
                <a16:creationId xmlns:a16="http://schemas.microsoft.com/office/drawing/2014/main" id="{0CC2795A-070F-4CD1-8B2A-5742D05A5F57}"/>
              </a:ext>
            </a:extLst>
          </p:cNvPr>
          <p:cNvPicPr>
            <a:picLocks noChangeAspect="1"/>
          </p:cNvPicPr>
          <p:nvPr/>
        </p:nvPicPr>
        <p:blipFill rotWithShape="1">
          <a:blip r:embed="rId3"/>
          <a:srcRect b="2513"/>
          <a:stretch/>
        </p:blipFill>
        <p:spPr>
          <a:xfrm>
            <a:off x="7255565" y="333246"/>
            <a:ext cx="4671392" cy="6349013"/>
          </a:xfrm>
          <a:prstGeom prst="rect">
            <a:avLst/>
          </a:prstGeom>
        </p:spPr>
      </p:pic>
    </p:spTree>
    <p:extLst>
      <p:ext uri="{BB962C8B-B14F-4D97-AF65-F5344CB8AC3E}">
        <p14:creationId xmlns:p14="http://schemas.microsoft.com/office/powerpoint/2010/main" val="185970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7A177A-81C1-4788-8033-E80CF4109D2C}"/>
              </a:ext>
            </a:extLst>
          </p:cNvPr>
          <p:cNvSpPr txBox="1"/>
          <p:nvPr/>
        </p:nvSpPr>
        <p:spPr>
          <a:xfrm>
            <a:off x="0" y="173143"/>
            <a:ext cx="7832036" cy="923330"/>
          </a:xfrm>
          <a:prstGeom prst="rect">
            <a:avLst/>
          </a:prstGeom>
          <a:noFill/>
        </p:spPr>
        <p:txBody>
          <a:bodyPr wrap="square">
            <a:spAutoFit/>
          </a:bodyPr>
          <a:lstStyle/>
          <a:p>
            <a:pPr marL="285750" indent="-285750">
              <a:buFont typeface="Wingdings" panose="05000000000000000000" pitchFamily="2" charset="2"/>
              <a:buChar char="q"/>
            </a:pPr>
            <a:r>
              <a:rPr lang="en-US" sz="5400" b="1" u="sng" dirty="0">
                <a:latin typeface="Bahnschrift Light" panose="020B0502040204020203" pitchFamily="34" charset="0"/>
              </a:rPr>
              <a:t>Real-world Examples</a:t>
            </a:r>
            <a:endParaRPr lang="en-IN" sz="5400" b="1" u="sng" dirty="0">
              <a:latin typeface="Bahnschrift Light" panose="020B0502040204020203" pitchFamily="34" charset="0"/>
            </a:endParaRPr>
          </a:p>
        </p:txBody>
      </p:sp>
      <p:sp>
        <p:nvSpPr>
          <p:cNvPr id="8" name="TextBox 7">
            <a:extLst>
              <a:ext uri="{FF2B5EF4-FFF2-40B4-BE49-F238E27FC236}">
                <a16:creationId xmlns:a16="http://schemas.microsoft.com/office/drawing/2014/main" id="{59206CB2-B644-4068-B515-C2645C91AD71}"/>
              </a:ext>
            </a:extLst>
          </p:cNvPr>
          <p:cNvSpPr txBox="1"/>
          <p:nvPr/>
        </p:nvSpPr>
        <p:spPr>
          <a:xfrm>
            <a:off x="278296" y="1364188"/>
            <a:ext cx="11635408" cy="5493812"/>
          </a:xfrm>
          <a:prstGeom prst="rect">
            <a:avLst/>
          </a:prstGeom>
          <a:noFill/>
        </p:spPr>
        <p:txBody>
          <a:bodyPr wrap="square">
            <a:spAutoFit/>
          </a:bodyPr>
          <a:lstStyle/>
          <a:p>
            <a:r>
              <a:rPr lang="en-US" sz="3200" b="1" dirty="0"/>
              <a:t>1.} </a:t>
            </a:r>
            <a:r>
              <a:rPr lang="en-US" sz="3200" b="1" u="sng" dirty="0"/>
              <a:t>The Fake Bank Verification Scam :</a:t>
            </a:r>
            <a:endParaRPr lang="en-US" sz="1100" b="1" u="sng" dirty="0"/>
          </a:p>
          <a:p>
            <a:endParaRPr lang="en-US" sz="1100" dirty="0"/>
          </a:p>
          <a:p>
            <a:r>
              <a:rPr lang="en-US" sz="2800" dirty="0">
                <a:latin typeface="Bahnschrift Light" panose="020B0502040204020203" pitchFamily="34" charset="0"/>
              </a:rPr>
              <a:t>A widely reported phishing incident involved attackers sending emails that appeared to come from a well-known bank. The email claimed that “unusual activity” had been detected in the customer’s account and that immediate verification was required to avoid suspension. The message included an urgent tone, an official-looking logo, and a link that seemed genuine at first glance. When victims clicked the link, they were taken to a fake website that perfectly mimicked the bank’s login page. Once they entered their username, password, and OTP, the attackers captured the information in real time and used it to access the victims’ actual bank accounts. Many people lost money within minutes because the attackers initiated transactions using the stolen credentials.</a:t>
            </a:r>
          </a:p>
        </p:txBody>
      </p:sp>
    </p:spTree>
    <p:extLst>
      <p:ext uri="{BB962C8B-B14F-4D97-AF65-F5344CB8AC3E}">
        <p14:creationId xmlns:p14="http://schemas.microsoft.com/office/powerpoint/2010/main" val="425493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19F6E-3C49-40A5-B97B-C20186934402}"/>
              </a:ext>
            </a:extLst>
          </p:cNvPr>
          <p:cNvPicPr>
            <a:picLocks noChangeAspect="1"/>
          </p:cNvPicPr>
          <p:nvPr/>
        </p:nvPicPr>
        <p:blipFill>
          <a:blip r:embed="rId3"/>
          <a:stretch>
            <a:fillRect/>
          </a:stretch>
        </p:blipFill>
        <p:spPr>
          <a:xfrm>
            <a:off x="583096" y="208721"/>
            <a:ext cx="11025808" cy="6440557"/>
          </a:xfrm>
          <a:prstGeom prst="rect">
            <a:avLst/>
          </a:prstGeom>
        </p:spPr>
      </p:pic>
    </p:spTree>
    <p:extLst>
      <p:ext uri="{BB962C8B-B14F-4D97-AF65-F5344CB8AC3E}">
        <p14:creationId xmlns:p14="http://schemas.microsoft.com/office/powerpoint/2010/main" val="1850218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A2EE71-0E4E-4E16-9322-0431B00285B1}"/>
              </a:ext>
            </a:extLst>
          </p:cNvPr>
          <p:cNvSpPr txBox="1"/>
          <p:nvPr/>
        </p:nvSpPr>
        <p:spPr>
          <a:xfrm>
            <a:off x="298174" y="428034"/>
            <a:ext cx="11595652" cy="5924699"/>
          </a:xfrm>
          <a:prstGeom prst="rect">
            <a:avLst/>
          </a:prstGeom>
          <a:noFill/>
        </p:spPr>
        <p:txBody>
          <a:bodyPr wrap="square">
            <a:spAutoFit/>
          </a:bodyPr>
          <a:lstStyle/>
          <a:p>
            <a:r>
              <a:rPr lang="en-US" sz="3200" b="1" dirty="0">
                <a:latin typeface="Bahnschrift Light" panose="020B0502040204020203" pitchFamily="34" charset="0"/>
              </a:rPr>
              <a:t>2.} </a:t>
            </a:r>
            <a:r>
              <a:rPr lang="en-US" sz="3200" b="1" u="sng" dirty="0">
                <a:latin typeface="Bahnschrift Light" panose="020B0502040204020203" pitchFamily="34" charset="0"/>
              </a:rPr>
              <a:t>The Fake Delivery Notification Scam :</a:t>
            </a:r>
          </a:p>
          <a:p>
            <a:endParaRPr lang="en-US" sz="1100" dirty="0">
              <a:latin typeface="Bahnschrift Light" panose="020B0502040204020203" pitchFamily="34" charset="0"/>
            </a:endParaRPr>
          </a:p>
          <a:p>
            <a:r>
              <a:rPr lang="en-US" sz="2800" dirty="0">
                <a:latin typeface="Bahnschrift Light" panose="020B0502040204020203" pitchFamily="34" charset="0"/>
              </a:rPr>
              <a:t>Many people receive phishing messages pretending to be from popular courier services like FedEx, DHL, BlueDart, or Delhivery. The message usually states that a package could not be delivered due to “unpaid fees,” “incorrect address,” or “verification required.” It includes a link that looks legitimate but actually leads to a fake tracking page. Once users click, they are asked to enter their personal details, card information, or pay a small “delivery fee.”</a:t>
            </a:r>
          </a:p>
          <a:p>
            <a:r>
              <a:rPr lang="en-US" sz="2800" dirty="0">
                <a:latin typeface="Bahnschrift Light" panose="020B0502040204020203" pitchFamily="34" charset="0"/>
              </a:rPr>
              <a:t>Victims who enter their information often find that their bank accounts are charged with large unauthorized transactions. In some cases, clicking the link installs malware on the phone, allowing attackers to steal OTPs or access sensitive data. This scam works because people frequently order online, making the message appear believable.</a:t>
            </a:r>
          </a:p>
        </p:txBody>
      </p:sp>
    </p:spTree>
    <p:extLst>
      <p:ext uri="{BB962C8B-B14F-4D97-AF65-F5344CB8AC3E}">
        <p14:creationId xmlns:p14="http://schemas.microsoft.com/office/powerpoint/2010/main" val="4075843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4C7D2-47C8-4154-A88B-AC87C7404C18}"/>
              </a:ext>
            </a:extLst>
          </p:cNvPr>
          <p:cNvPicPr>
            <a:picLocks noChangeAspect="1"/>
          </p:cNvPicPr>
          <p:nvPr/>
        </p:nvPicPr>
        <p:blipFill>
          <a:blip r:embed="rId3"/>
          <a:stretch>
            <a:fillRect/>
          </a:stretch>
        </p:blipFill>
        <p:spPr>
          <a:xfrm>
            <a:off x="448918" y="231913"/>
            <a:ext cx="11266004" cy="6394174"/>
          </a:xfrm>
          <a:prstGeom prst="rect">
            <a:avLst/>
          </a:prstGeom>
        </p:spPr>
      </p:pic>
    </p:spTree>
    <p:extLst>
      <p:ext uri="{BB962C8B-B14F-4D97-AF65-F5344CB8AC3E}">
        <p14:creationId xmlns:p14="http://schemas.microsoft.com/office/powerpoint/2010/main" val="2702350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54CDCE-0AEC-48CD-B8EC-4701DAEEB5B5}"/>
              </a:ext>
            </a:extLst>
          </p:cNvPr>
          <p:cNvSpPr txBox="1"/>
          <p:nvPr/>
        </p:nvSpPr>
        <p:spPr>
          <a:xfrm>
            <a:off x="192156" y="251207"/>
            <a:ext cx="11807687" cy="6355586"/>
          </a:xfrm>
          <a:prstGeom prst="rect">
            <a:avLst/>
          </a:prstGeom>
          <a:noFill/>
        </p:spPr>
        <p:txBody>
          <a:bodyPr wrap="square">
            <a:spAutoFit/>
          </a:bodyPr>
          <a:lstStyle/>
          <a:p>
            <a:r>
              <a:rPr lang="en-US" sz="3200" b="1" dirty="0">
                <a:latin typeface="Bahnschrift Light" panose="020B0502040204020203" pitchFamily="34" charset="0"/>
              </a:rPr>
              <a:t>3.} </a:t>
            </a:r>
            <a:r>
              <a:rPr lang="en-US" sz="3200" b="1" u="sng" dirty="0">
                <a:latin typeface="Bahnschrift Light" panose="020B0502040204020203" pitchFamily="34" charset="0"/>
              </a:rPr>
              <a:t>CEO Fraud / Business Email Compromise (BEC) :</a:t>
            </a:r>
          </a:p>
          <a:p>
            <a:endParaRPr lang="en-US" sz="1100" dirty="0">
              <a:latin typeface="Bahnschrift Light" panose="020B0502040204020203" pitchFamily="34" charset="0"/>
            </a:endParaRPr>
          </a:p>
          <a:p>
            <a:r>
              <a:rPr lang="en-US" sz="2800" dirty="0">
                <a:latin typeface="Bahnschrift Light" panose="020B0502040204020203" pitchFamily="34" charset="0"/>
              </a:rPr>
              <a:t>In this attack, cybercriminals impersonate a company’s CEO or senior executive by spoofing their email address. They typically send a message to an employee in the finance or accounts department, urgently requesting a confidential money transfer, invoice payment, or gift card purchase. The email often includes phrases like “I’m in a meeting,” “This is highly confidential,” or “I need this done immediately,” which pressures the employee into complying without verification.</a:t>
            </a:r>
          </a:p>
          <a:p>
            <a:r>
              <a:rPr lang="en-US" sz="2800" dirty="0">
                <a:latin typeface="Bahnschrift Light" panose="020B0502040204020203" pitchFamily="34" charset="0"/>
              </a:rPr>
              <a:t>Several companies worldwide have lost millions of dollars to this scam. One notable case involved a large European firm where an attacker posed as the CEO and convinced an employee to transfer more than €40 million to fraudulent accounts. Because the message looked legitimate and used internal communication style, the employee followed the instructions, resulting in a massive financial loss.</a:t>
            </a:r>
          </a:p>
        </p:txBody>
      </p:sp>
    </p:spTree>
    <p:extLst>
      <p:ext uri="{BB962C8B-B14F-4D97-AF65-F5344CB8AC3E}">
        <p14:creationId xmlns:p14="http://schemas.microsoft.com/office/powerpoint/2010/main" val="3193484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C3AC9D-5CC8-4B35-B192-AD9056222D5C}"/>
              </a:ext>
            </a:extLst>
          </p:cNvPr>
          <p:cNvPicPr>
            <a:picLocks noChangeAspect="1"/>
          </p:cNvPicPr>
          <p:nvPr/>
        </p:nvPicPr>
        <p:blipFill>
          <a:blip r:embed="rId3"/>
          <a:stretch>
            <a:fillRect/>
          </a:stretch>
        </p:blipFill>
        <p:spPr>
          <a:xfrm>
            <a:off x="1199322" y="381000"/>
            <a:ext cx="9793356" cy="6096000"/>
          </a:xfrm>
          <a:prstGeom prst="rect">
            <a:avLst/>
          </a:prstGeom>
        </p:spPr>
      </p:pic>
    </p:spTree>
    <p:extLst>
      <p:ext uri="{BB962C8B-B14F-4D97-AF65-F5344CB8AC3E}">
        <p14:creationId xmlns:p14="http://schemas.microsoft.com/office/powerpoint/2010/main" val="2625098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E99D0D-4BDD-4E95-AE52-F8E24CFB5059}"/>
              </a:ext>
            </a:extLst>
          </p:cNvPr>
          <p:cNvSpPr txBox="1"/>
          <p:nvPr/>
        </p:nvSpPr>
        <p:spPr>
          <a:xfrm>
            <a:off x="609600" y="1047786"/>
            <a:ext cx="10972799" cy="1754326"/>
          </a:xfrm>
          <a:prstGeom prst="rect">
            <a:avLst/>
          </a:prstGeom>
          <a:noFill/>
        </p:spPr>
        <p:txBody>
          <a:bodyPr wrap="square">
            <a:spAutoFit/>
          </a:bodyPr>
          <a:lstStyle/>
          <a:p>
            <a:pPr marL="285750" indent="-285750">
              <a:buFont typeface="Wingdings" panose="05000000000000000000" pitchFamily="2" charset="2"/>
              <a:buChar char="q"/>
            </a:pPr>
            <a:r>
              <a:rPr lang="en-US" sz="5400" b="1" u="sng" dirty="0">
                <a:latin typeface="Bahnschrift Light" panose="020B0502040204020203" pitchFamily="34" charset="0"/>
              </a:rPr>
              <a:t> Interactive Quizzes Related to Above :</a:t>
            </a:r>
            <a:endParaRPr lang="en-IN" sz="5400" b="1" u="sng" dirty="0">
              <a:latin typeface="Bahnschrift Light" panose="020B0502040204020203" pitchFamily="34" charset="0"/>
            </a:endParaRPr>
          </a:p>
        </p:txBody>
      </p:sp>
      <p:sp>
        <p:nvSpPr>
          <p:cNvPr id="4" name="Rectangle 3">
            <a:extLst>
              <a:ext uri="{FF2B5EF4-FFF2-40B4-BE49-F238E27FC236}">
                <a16:creationId xmlns:a16="http://schemas.microsoft.com/office/drawing/2014/main" id="{E3B7DE50-9E2F-41CC-AE05-8276ADC744B3}"/>
              </a:ext>
            </a:extLst>
          </p:cNvPr>
          <p:cNvSpPr/>
          <p:nvPr/>
        </p:nvSpPr>
        <p:spPr>
          <a:xfrm>
            <a:off x="1382801" y="3285387"/>
            <a:ext cx="4404604" cy="2170274"/>
          </a:xfrm>
          <a:prstGeom prst="rect">
            <a:avLst/>
          </a:prstGeom>
          <a:noFill/>
        </p:spPr>
        <p:txBody>
          <a:bodyPr wrap="none" lIns="91440" tIns="45720" rIns="91440" bIns="45720">
            <a:spAutoFit/>
          </a:bodyPr>
          <a:lstStyle/>
          <a:p>
            <a:pPr marL="685800" indent="-685800">
              <a:lnSpc>
                <a:spcPct val="150000"/>
              </a:lnSpc>
              <a:buFont typeface="Courier New" panose="02070309020205020404" pitchFamily="49" charset="0"/>
              <a:buChar char="o"/>
            </a:pPr>
            <a:r>
              <a:rPr lang="en-US" sz="4800" b="0" cap="none" spc="0" dirty="0">
                <a:ln w="0"/>
                <a:solidFill>
                  <a:schemeClr val="tx1"/>
                </a:solidFill>
                <a:effectLst>
                  <a:outerShdw blurRad="38100" dist="19050" dir="2700000" algn="tl" rotWithShape="0">
                    <a:schemeClr val="dk1">
                      <a:alpha val="40000"/>
                    </a:schemeClr>
                  </a:outerShdw>
                </a:effectLst>
              </a:rPr>
              <a:t>MCQ</a:t>
            </a:r>
          </a:p>
          <a:p>
            <a:pPr marL="685800" indent="-685800">
              <a:lnSpc>
                <a:spcPct val="150000"/>
              </a:lnSpc>
              <a:buFont typeface="Courier New" panose="02070309020205020404" pitchFamily="49" charset="0"/>
              <a:buChar char="o"/>
            </a:pPr>
            <a:r>
              <a:rPr lang="en-US" sz="4800" dirty="0">
                <a:ln w="0"/>
                <a:effectLst>
                  <a:outerShdw blurRad="38100" dist="19050" dir="2700000" algn="tl" rotWithShape="0">
                    <a:schemeClr val="dk1">
                      <a:alpha val="40000"/>
                    </a:schemeClr>
                  </a:outerShdw>
                </a:effectLst>
              </a:rPr>
              <a:t>True or False</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2791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E6D4A0-3605-41C5-A1F0-46D63A7DA61C}"/>
              </a:ext>
            </a:extLst>
          </p:cNvPr>
          <p:cNvSpPr txBox="1"/>
          <p:nvPr/>
        </p:nvSpPr>
        <p:spPr>
          <a:xfrm>
            <a:off x="119269" y="133386"/>
            <a:ext cx="6096000" cy="923330"/>
          </a:xfrm>
          <a:prstGeom prst="rect">
            <a:avLst/>
          </a:prstGeom>
          <a:noFill/>
        </p:spPr>
        <p:txBody>
          <a:bodyPr wrap="square">
            <a:spAutoFit/>
          </a:bodyPr>
          <a:lstStyle/>
          <a:p>
            <a:pPr marL="285750" indent="-285750">
              <a:buFont typeface="Courier New" panose="02070309020205020404" pitchFamily="49" charset="0"/>
              <a:buChar char="o"/>
            </a:pPr>
            <a:r>
              <a:rPr lang="en-IN" sz="5400" b="1" dirty="0">
                <a:latin typeface="Bahnschrift Light" panose="020B0502040204020203" pitchFamily="34" charset="0"/>
              </a:rPr>
              <a:t> </a:t>
            </a:r>
            <a:r>
              <a:rPr lang="en-IN" sz="5400" b="1" u="sng" dirty="0">
                <a:latin typeface="Bahnschrift Light" panose="020B0502040204020203" pitchFamily="34" charset="0"/>
              </a:rPr>
              <a:t>MCQ</a:t>
            </a:r>
          </a:p>
        </p:txBody>
      </p:sp>
      <p:sp>
        <p:nvSpPr>
          <p:cNvPr id="5" name="TextBox 4">
            <a:extLst>
              <a:ext uri="{FF2B5EF4-FFF2-40B4-BE49-F238E27FC236}">
                <a16:creationId xmlns:a16="http://schemas.microsoft.com/office/drawing/2014/main" id="{C9342E6A-C486-4747-8ED9-683ABFCE454D}"/>
              </a:ext>
            </a:extLst>
          </p:cNvPr>
          <p:cNvSpPr txBox="1"/>
          <p:nvPr/>
        </p:nvSpPr>
        <p:spPr>
          <a:xfrm>
            <a:off x="659296" y="1402211"/>
            <a:ext cx="10873408" cy="4832092"/>
          </a:xfrm>
          <a:prstGeom prst="rect">
            <a:avLst/>
          </a:prstGeom>
          <a:noFill/>
        </p:spPr>
        <p:txBody>
          <a:bodyPr wrap="square">
            <a:spAutoFit/>
          </a:bodyPr>
          <a:lstStyle/>
          <a:p>
            <a:pPr marL="342900" indent="-342900">
              <a:buAutoNum type="arabicPeriod"/>
            </a:pPr>
            <a:r>
              <a:rPr lang="en-US" sz="4000" b="1" dirty="0">
                <a:latin typeface="Bahnschrift Light" panose="020B0502040204020203" pitchFamily="34" charset="0"/>
              </a:rPr>
              <a:t> What is the primary goal of a phishing                     attack?</a:t>
            </a:r>
          </a:p>
          <a:p>
            <a:pPr marL="342900" indent="-342900">
              <a:buAutoNum type="arabicPeriod"/>
            </a:pPr>
            <a:endParaRPr lang="en-US" sz="2800" dirty="0">
              <a:latin typeface="Bahnschrift Light" panose="020B0502040204020203" pitchFamily="34" charset="0"/>
            </a:endParaRPr>
          </a:p>
          <a:p>
            <a:pPr marL="342900" indent="-342900">
              <a:buFont typeface="+mj-lt"/>
              <a:buAutoNum type="alphaUcPeriod"/>
            </a:pPr>
            <a:r>
              <a:rPr lang="en-US" sz="3600" dirty="0">
                <a:latin typeface="Bahnschrift Light" panose="020B0502040204020203" pitchFamily="34" charset="0"/>
              </a:rPr>
              <a:t> To improve internet speed</a:t>
            </a:r>
          </a:p>
          <a:p>
            <a:pPr marL="342900" indent="-342900">
              <a:buFont typeface="+mj-lt"/>
              <a:buAutoNum type="alphaUcPeriod"/>
            </a:pPr>
            <a:r>
              <a:rPr lang="en-US" sz="3600" dirty="0">
                <a:latin typeface="Bahnschrift Light" panose="020B0502040204020203" pitchFamily="34" charset="0"/>
              </a:rPr>
              <a:t> To steal sensitive information from victims</a:t>
            </a:r>
          </a:p>
          <a:p>
            <a:pPr marL="342900" indent="-342900">
              <a:buFont typeface="+mj-lt"/>
              <a:buAutoNum type="alphaUcPeriod"/>
            </a:pPr>
            <a:r>
              <a:rPr lang="en-US" sz="3600" dirty="0">
                <a:latin typeface="Bahnschrift Light" panose="020B0502040204020203" pitchFamily="34" charset="0"/>
              </a:rPr>
              <a:t> To fix computer errors</a:t>
            </a:r>
          </a:p>
          <a:p>
            <a:pPr marL="342900" indent="-342900">
              <a:buFont typeface="+mj-lt"/>
              <a:buAutoNum type="alphaUcPeriod"/>
            </a:pPr>
            <a:r>
              <a:rPr lang="en-US" sz="3600" dirty="0">
                <a:latin typeface="Bahnschrift Light" panose="020B0502040204020203" pitchFamily="34" charset="0"/>
              </a:rPr>
              <a:t> To update your software</a:t>
            </a:r>
          </a:p>
          <a:p>
            <a:pPr marL="342900" indent="-342900">
              <a:buAutoNum type="alphaUcPeriod"/>
            </a:pPr>
            <a:endParaRPr lang="en-US" sz="2800" dirty="0">
              <a:latin typeface="Bahnschrift Light" panose="020B0502040204020203" pitchFamily="34" charset="0"/>
            </a:endParaRPr>
          </a:p>
          <a:p>
            <a:r>
              <a:rPr lang="en-US" sz="2800" dirty="0">
                <a:latin typeface="Bahnschrift Light" panose="020B0502040204020203" pitchFamily="34" charset="0"/>
              </a:rPr>
              <a:t>Correct Answer: B</a:t>
            </a:r>
          </a:p>
        </p:txBody>
      </p:sp>
    </p:spTree>
    <p:extLst>
      <p:ext uri="{BB962C8B-B14F-4D97-AF65-F5344CB8AC3E}">
        <p14:creationId xmlns:p14="http://schemas.microsoft.com/office/powerpoint/2010/main" val="61482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DFC64F-F3D9-40E8-A2F2-BF6022C8BF6C}"/>
              </a:ext>
            </a:extLst>
          </p:cNvPr>
          <p:cNvSpPr/>
          <p:nvPr/>
        </p:nvSpPr>
        <p:spPr>
          <a:xfrm>
            <a:off x="0" y="0"/>
            <a:ext cx="5526770"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latin typeface="Bahnschrift Light" panose="020B0502040204020203" pitchFamily="34" charset="0"/>
              </a:rPr>
              <a:t>Topics Covered :-</a:t>
            </a:r>
            <a:endParaRPr lang="en-US" sz="5400" b="1" u="sng" cap="none" spc="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ndParaRPr>
          </a:p>
        </p:txBody>
      </p:sp>
      <p:sp>
        <p:nvSpPr>
          <p:cNvPr id="8" name="Rectangle 7">
            <a:extLst>
              <a:ext uri="{FF2B5EF4-FFF2-40B4-BE49-F238E27FC236}">
                <a16:creationId xmlns:a16="http://schemas.microsoft.com/office/drawing/2014/main" id="{A70F2698-C4E7-4DA9-BFB3-C65B38208FAC}"/>
              </a:ext>
            </a:extLst>
          </p:cNvPr>
          <p:cNvSpPr/>
          <p:nvPr/>
        </p:nvSpPr>
        <p:spPr>
          <a:xfrm>
            <a:off x="442478" y="923330"/>
            <a:ext cx="11307044" cy="5805757"/>
          </a:xfrm>
          <a:prstGeom prst="rect">
            <a:avLst/>
          </a:prstGeom>
          <a:noFill/>
        </p:spPr>
        <p:txBody>
          <a:bodyPr wrap="square" lIns="91440" tIns="45720" rIns="91440" bIns="45720">
            <a:spAutoFit/>
          </a:bodyPr>
          <a:lstStyle/>
          <a:p>
            <a:pPr marL="685800" indent="-685800">
              <a:lnSpc>
                <a:spcPct val="150000"/>
              </a:lnSpc>
              <a:buFont typeface="Wingdings" panose="05000000000000000000" pitchFamily="2" charset="2"/>
              <a:buChar char="q"/>
            </a:pPr>
            <a:r>
              <a:rPr lang="en-US" sz="3600" b="0" cap="none" spc="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rPr>
              <a:t>Phishing </a:t>
            </a:r>
          </a:p>
          <a:p>
            <a:pPr marL="685800" indent="-685800">
              <a:lnSpc>
                <a:spcPct val="150000"/>
              </a:lnSpc>
              <a:buFont typeface="Wingdings" panose="05000000000000000000" pitchFamily="2" charset="2"/>
              <a:buChar char="q"/>
            </a:pPr>
            <a:r>
              <a:rPr lang="en-US" sz="3600" dirty="0">
                <a:ln w="0"/>
                <a:effectLst>
                  <a:outerShdw blurRad="38100" dist="19050" dir="2700000" algn="tl" rotWithShape="0">
                    <a:schemeClr val="dk1">
                      <a:alpha val="40000"/>
                    </a:schemeClr>
                  </a:outerShdw>
                </a:effectLst>
                <a:latin typeface="Bahnschrift Light" panose="020B0502040204020203" pitchFamily="34" charset="0"/>
              </a:rPr>
              <a:t>Forms and Signs of Phishing </a:t>
            </a:r>
          </a:p>
          <a:p>
            <a:pPr marL="685800" indent="-685800">
              <a:lnSpc>
                <a:spcPct val="150000"/>
              </a:lnSpc>
              <a:buFont typeface="Wingdings" panose="05000000000000000000" pitchFamily="2" charset="2"/>
              <a:buChar char="q"/>
            </a:pPr>
            <a:r>
              <a:rPr lang="en-US" sz="3600" b="0" cap="none" spc="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rPr>
              <a:t>Recognizing Phishing Attacks</a:t>
            </a:r>
          </a:p>
          <a:p>
            <a:pPr marL="685800" indent="-685800">
              <a:lnSpc>
                <a:spcPct val="150000"/>
              </a:lnSpc>
              <a:buFont typeface="Wingdings" panose="05000000000000000000" pitchFamily="2" charset="2"/>
              <a:buChar char="q"/>
            </a:pPr>
            <a:r>
              <a:rPr lang="en-IN" sz="3600" dirty="0">
                <a:latin typeface="Bahnschrift Light" panose="020B0502040204020203" pitchFamily="34" charset="0"/>
              </a:rPr>
              <a:t>Social Engineering Tactics used by Phishing Attackers</a:t>
            </a:r>
          </a:p>
          <a:p>
            <a:pPr marL="685800" indent="-685800">
              <a:lnSpc>
                <a:spcPct val="150000"/>
              </a:lnSpc>
              <a:buFont typeface="Wingdings" panose="05000000000000000000" pitchFamily="2" charset="2"/>
              <a:buChar char="q"/>
            </a:pPr>
            <a:r>
              <a:rPr lang="en-IN" sz="3600" dirty="0">
                <a:latin typeface="Bahnschrift Light" panose="020B0502040204020203" pitchFamily="34" charset="0"/>
              </a:rPr>
              <a:t>Best Practices and Tips to avoid falling Victim</a:t>
            </a:r>
          </a:p>
          <a:p>
            <a:pPr marL="685800" indent="-685800">
              <a:lnSpc>
                <a:spcPct val="150000"/>
              </a:lnSpc>
              <a:buFont typeface="Wingdings" panose="05000000000000000000" pitchFamily="2" charset="2"/>
              <a:buChar char="q"/>
            </a:pPr>
            <a:r>
              <a:rPr lang="en-US" sz="3600" dirty="0">
                <a:latin typeface="Bahnschrift Light" panose="020B0502040204020203" pitchFamily="34" charset="0"/>
              </a:rPr>
              <a:t>Real-world Examples and Interactive Quizzes</a:t>
            </a:r>
            <a:endParaRPr lang="en-US" sz="3600" b="0" cap="none" spc="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ndParaRPr>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FF8182-00EC-4D0B-9835-184A2EAEF87B}"/>
              </a:ext>
            </a:extLst>
          </p:cNvPr>
          <p:cNvSpPr txBox="1"/>
          <p:nvPr/>
        </p:nvSpPr>
        <p:spPr>
          <a:xfrm>
            <a:off x="178904" y="859065"/>
            <a:ext cx="11834191" cy="5139869"/>
          </a:xfrm>
          <a:prstGeom prst="rect">
            <a:avLst/>
          </a:prstGeom>
          <a:noFill/>
        </p:spPr>
        <p:txBody>
          <a:bodyPr wrap="square">
            <a:spAutoFit/>
          </a:bodyPr>
          <a:lstStyle/>
          <a:p>
            <a:r>
              <a:rPr lang="en-US" sz="4000" dirty="0"/>
              <a:t>2. Which of the following is a common sign of a phishing email?</a:t>
            </a:r>
          </a:p>
          <a:p>
            <a:endParaRPr lang="en-US" sz="4000" dirty="0"/>
          </a:p>
          <a:p>
            <a:pPr marL="742950" indent="-742950">
              <a:buFont typeface="+mj-lt"/>
              <a:buAutoNum type="alphaUcPeriod"/>
            </a:pPr>
            <a:r>
              <a:rPr lang="en-US" sz="3600" dirty="0"/>
              <a:t>Personalized greeting</a:t>
            </a:r>
          </a:p>
          <a:p>
            <a:pPr marL="742950" indent="-742950">
              <a:buFont typeface="+mj-lt"/>
              <a:buAutoNum type="alphaUcPeriod"/>
            </a:pPr>
            <a:r>
              <a:rPr lang="en-US" sz="3600" dirty="0"/>
              <a:t>Correct spelling and grammar</a:t>
            </a:r>
          </a:p>
          <a:p>
            <a:pPr marL="742950" indent="-742950">
              <a:buFont typeface="+mj-lt"/>
              <a:buAutoNum type="alphaUcPeriod"/>
            </a:pPr>
            <a:r>
              <a:rPr lang="en-US" sz="3600" dirty="0"/>
              <a:t>Unexpected urgent request asking you to click a link</a:t>
            </a:r>
          </a:p>
          <a:p>
            <a:pPr marL="742950" indent="-742950">
              <a:buFont typeface="+mj-lt"/>
              <a:buAutoNum type="alphaUcPeriod"/>
            </a:pPr>
            <a:r>
              <a:rPr lang="en-US" sz="3600" dirty="0"/>
              <a:t>Email from someone you know but with correct details</a:t>
            </a:r>
          </a:p>
          <a:p>
            <a:endParaRPr lang="en-US" sz="3600" dirty="0"/>
          </a:p>
          <a:p>
            <a:r>
              <a:rPr lang="en-US" sz="2800" dirty="0"/>
              <a:t>Correct Answer: C</a:t>
            </a:r>
          </a:p>
        </p:txBody>
      </p:sp>
    </p:spTree>
    <p:extLst>
      <p:ext uri="{BB962C8B-B14F-4D97-AF65-F5344CB8AC3E}">
        <p14:creationId xmlns:p14="http://schemas.microsoft.com/office/powerpoint/2010/main" val="1874476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756544-A59F-4EF5-A8AA-59B0E1249FC0}"/>
              </a:ext>
            </a:extLst>
          </p:cNvPr>
          <p:cNvSpPr txBox="1"/>
          <p:nvPr/>
        </p:nvSpPr>
        <p:spPr>
          <a:xfrm>
            <a:off x="483704" y="735955"/>
            <a:ext cx="11224591" cy="5386090"/>
          </a:xfrm>
          <a:prstGeom prst="rect">
            <a:avLst/>
          </a:prstGeom>
          <a:noFill/>
        </p:spPr>
        <p:txBody>
          <a:bodyPr wrap="square">
            <a:spAutoFit/>
          </a:bodyPr>
          <a:lstStyle/>
          <a:p>
            <a:r>
              <a:rPr lang="en-US" sz="4000" dirty="0"/>
              <a:t>3. What social engineering tactic uses urgency to force quick decisions?</a:t>
            </a:r>
          </a:p>
          <a:p>
            <a:endParaRPr lang="en-US" sz="4000" dirty="0"/>
          </a:p>
          <a:p>
            <a:pPr marL="742950" indent="-742950">
              <a:buFont typeface="+mj-lt"/>
              <a:buAutoNum type="alphaUcPeriod"/>
            </a:pPr>
            <a:r>
              <a:rPr lang="en-US" sz="3600" dirty="0"/>
              <a:t>Reverse engineering</a:t>
            </a:r>
          </a:p>
          <a:p>
            <a:pPr marL="742950" indent="-742950">
              <a:buFont typeface="+mj-lt"/>
              <a:buAutoNum type="alphaUcPeriod"/>
            </a:pPr>
            <a:r>
              <a:rPr lang="en-US" sz="3600" dirty="0"/>
              <a:t>Scarcity and pressure tactics</a:t>
            </a:r>
          </a:p>
          <a:p>
            <a:pPr marL="742950" indent="-742950">
              <a:buFont typeface="+mj-lt"/>
              <a:buAutoNum type="alphaUcPeriod"/>
            </a:pPr>
            <a:r>
              <a:rPr lang="en-US" sz="3600" dirty="0"/>
              <a:t>Data encryption</a:t>
            </a:r>
          </a:p>
          <a:p>
            <a:pPr marL="742950" indent="-742950">
              <a:buFont typeface="+mj-lt"/>
              <a:buAutoNum type="alphaUcPeriod"/>
            </a:pPr>
            <a:r>
              <a:rPr lang="en-US" sz="3600" dirty="0"/>
              <a:t>Technical analysis</a:t>
            </a:r>
          </a:p>
          <a:p>
            <a:endParaRPr lang="en-US" sz="4000" dirty="0"/>
          </a:p>
          <a:p>
            <a:r>
              <a:rPr lang="en-US" sz="2800" dirty="0"/>
              <a:t>Correct Answer: B</a:t>
            </a:r>
          </a:p>
        </p:txBody>
      </p:sp>
    </p:spTree>
    <p:extLst>
      <p:ext uri="{BB962C8B-B14F-4D97-AF65-F5344CB8AC3E}">
        <p14:creationId xmlns:p14="http://schemas.microsoft.com/office/powerpoint/2010/main" val="154008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12E48C-D402-488A-A730-4F7F255E4EFD}"/>
              </a:ext>
            </a:extLst>
          </p:cNvPr>
          <p:cNvSpPr txBox="1"/>
          <p:nvPr/>
        </p:nvSpPr>
        <p:spPr>
          <a:xfrm>
            <a:off x="463826" y="735955"/>
            <a:ext cx="11264347" cy="5386090"/>
          </a:xfrm>
          <a:prstGeom prst="rect">
            <a:avLst/>
          </a:prstGeom>
          <a:noFill/>
        </p:spPr>
        <p:txBody>
          <a:bodyPr wrap="square">
            <a:spAutoFit/>
          </a:bodyPr>
          <a:lstStyle/>
          <a:p>
            <a:r>
              <a:rPr lang="en-US" sz="4000" dirty="0"/>
              <a:t>4. What should you do before clicking any link in an email?</a:t>
            </a:r>
          </a:p>
          <a:p>
            <a:endParaRPr lang="en-US" sz="4000" dirty="0"/>
          </a:p>
          <a:p>
            <a:pPr marL="742950" indent="-742950">
              <a:buFont typeface="+mj-lt"/>
              <a:buAutoNum type="alphaUcPeriod"/>
            </a:pPr>
            <a:r>
              <a:rPr lang="en-US" sz="3600" dirty="0"/>
              <a:t>Click quickly before the link expires</a:t>
            </a:r>
          </a:p>
          <a:p>
            <a:pPr marL="742950" indent="-742950">
              <a:buFont typeface="+mj-lt"/>
              <a:buAutoNum type="alphaUcPeriod"/>
            </a:pPr>
            <a:r>
              <a:rPr lang="en-US" sz="3600" dirty="0"/>
              <a:t>Hover over the link to preview the actual URL</a:t>
            </a:r>
          </a:p>
          <a:p>
            <a:pPr marL="742950" indent="-742950">
              <a:buFont typeface="+mj-lt"/>
              <a:buAutoNum type="alphaUcPeriod"/>
            </a:pPr>
            <a:r>
              <a:rPr lang="en-US" sz="3600" dirty="0"/>
              <a:t>Download attachments first</a:t>
            </a:r>
          </a:p>
          <a:p>
            <a:pPr marL="742950" indent="-742950">
              <a:buFont typeface="+mj-lt"/>
              <a:buAutoNum type="alphaUcPeriod"/>
            </a:pPr>
            <a:r>
              <a:rPr lang="en-US" sz="3600" dirty="0"/>
              <a:t>Forward to everyone for verification</a:t>
            </a:r>
          </a:p>
          <a:p>
            <a:endParaRPr lang="en-US" sz="4000" dirty="0"/>
          </a:p>
          <a:p>
            <a:r>
              <a:rPr lang="en-US" sz="2800" dirty="0"/>
              <a:t>Correct Answer: B</a:t>
            </a:r>
          </a:p>
        </p:txBody>
      </p:sp>
    </p:spTree>
    <p:extLst>
      <p:ext uri="{BB962C8B-B14F-4D97-AF65-F5344CB8AC3E}">
        <p14:creationId xmlns:p14="http://schemas.microsoft.com/office/powerpoint/2010/main" val="80862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A6171E-C311-43D6-8A1E-B1CB5B8D1F7E}"/>
              </a:ext>
            </a:extLst>
          </p:cNvPr>
          <p:cNvSpPr txBox="1"/>
          <p:nvPr/>
        </p:nvSpPr>
        <p:spPr>
          <a:xfrm>
            <a:off x="868017" y="735955"/>
            <a:ext cx="10455965" cy="5386090"/>
          </a:xfrm>
          <a:prstGeom prst="rect">
            <a:avLst/>
          </a:prstGeom>
          <a:noFill/>
        </p:spPr>
        <p:txBody>
          <a:bodyPr wrap="square">
            <a:spAutoFit/>
          </a:bodyPr>
          <a:lstStyle/>
          <a:p>
            <a:r>
              <a:rPr lang="en-US" sz="4000" dirty="0"/>
              <a:t>5. Which of the following is a best practice to avoid phishing scams?</a:t>
            </a:r>
          </a:p>
          <a:p>
            <a:endParaRPr lang="en-US" sz="4000" dirty="0"/>
          </a:p>
          <a:p>
            <a:pPr marL="742950" indent="-742950">
              <a:buFont typeface="+mj-lt"/>
              <a:buAutoNum type="alphaUcPeriod"/>
            </a:pPr>
            <a:r>
              <a:rPr lang="en-US" sz="3600" dirty="0"/>
              <a:t>Using the same password everywhere</a:t>
            </a:r>
          </a:p>
          <a:p>
            <a:pPr marL="742950" indent="-742950">
              <a:buFont typeface="+mj-lt"/>
              <a:buAutoNum type="alphaUcPeriod"/>
            </a:pPr>
            <a:r>
              <a:rPr lang="en-US" sz="3600" dirty="0"/>
              <a:t>Sharing OTPs with trusted people</a:t>
            </a:r>
          </a:p>
          <a:p>
            <a:pPr marL="742950" indent="-742950">
              <a:buFont typeface="+mj-lt"/>
              <a:buAutoNum type="alphaUcPeriod"/>
            </a:pPr>
            <a:r>
              <a:rPr lang="en-US" sz="3600" dirty="0"/>
              <a:t>Enabling Multi-Factor Authentication (MFA)</a:t>
            </a:r>
          </a:p>
          <a:p>
            <a:pPr marL="742950" indent="-742950">
              <a:buFont typeface="+mj-lt"/>
              <a:buAutoNum type="alphaUcPeriod"/>
            </a:pPr>
            <a:r>
              <a:rPr lang="en-US" sz="3600" dirty="0"/>
              <a:t>Ignoring software updates</a:t>
            </a:r>
          </a:p>
          <a:p>
            <a:endParaRPr lang="en-US" sz="4000" dirty="0"/>
          </a:p>
          <a:p>
            <a:r>
              <a:rPr lang="en-US" sz="2800" dirty="0"/>
              <a:t>Correct Answer: C</a:t>
            </a:r>
          </a:p>
        </p:txBody>
      </p:sp>
    </p:spTree>
    <p:extLst>
      <p:ext uri="{BB962C8B-B14F-4D97-AF65-F5344CB8AC3E}">
        <p14:creationId xmlns:p14="http://schemas.microsoft.com/office/powerpoint/2010/main" val="988320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9B9807-9BBE-4C0B-993B-830CD07F5251}"/>
              </a:ext>
            </a:extLst>
          </p:cNvPr>
          <p:cNvSpPr txBox="1"/>
          <p:nvPr/>
        </p:nvSpPr>
        <p:spPr>
          <a:xfrm>
            <a:off x="0" y="0"/>
            <a:ext cx="8507896" cy="923330"/>
          </a:xfrm>
          <a:prstGeom prst="rect">
            <a:avLst/>
          </a:prstGeom>
          <a:noFill/>
        </p:spPr>
        <p:txBody>
          <a:bodyPr wrap="square">
            <a:spAutoFit/>
          </a:bodyPr>
          <a:lstStyle/>
          <a:p>
            <a:pPr marL="285750" indent="-285750">
              <a:buFont typeface="Courier New" panose="02070309020205020404" pitchFamily="49" charset="0"/>
              <a:buChar char="o"/>
            </a:pPr>
            <a:r>
              <a:rPr lang="en-IN" sz="5400" b="1" dirty="0">
                <a:latin typeface="Bahnschrift Light" panose="020B0502040204020203" pitchFamily="34" charset="0"/>
              </a:rPr>
              <a:t> </a:t>
            </a:r>
            <a:r>
              <a:rPr lang="en-IN" sz="5400" b="1" u="sng" dirty="0">
                <a:latin typeface="Bahnschrift Light" panose="020B0502040204020203" pitchFamily="34" charset="0"/>
              </a:rPr>
              <a:t>True or False</a:t>
            </a:r>
          </a:p>
        </p:txBody>
      </p:sp>
      <p:sp>
        <p:nvSpPr>
          <p:cNvPr id="14" name="TextBox 13">
            <a:extLst>
              <a:ext uri="{FF2B5EF4-FFF2-40B4-BE49-F238E27FC236}">
                <a16:creationId xmlns:a16="http://schemas.microsoft.com/office/drawing/2014/main" id="{CF6E02D9-31F7-42EE-B307-B8A809E14F0D}"/>
              </a:ext>
            </a:extLst>
          </p:cNvPr>
          <p:cNvSpPr txBox="1"/>
          <p:nvPr/>
        </p:nvSpPr>
        <p:spPr>
          <a:xfrm>
            <a:off x="381000" y="1188231"/>
            <a:ext cx="11638721" cy="1538883"/>
          </a:xfrm>
          <a:prstGeom prst="rect">
            <a:avLst/>
          </a:prstGeom>
          <a:noFill/>
        </p:spPr>
        <p:txBody>
          <a:bodyPr wrap="square">
            <a:spAutoFit/>
          </a:bodyPr>
          <a:lstStyle/>
          <a:p>
            <a:pPr marL="514350" indent="-514350">
              <a:buAutoNum type="arabicPeriod"/>
            </a:pPr>
            <a:r>
              <a:rPr lang="en-US" sz="2800" dirty="0">
                <a:latin typeface="Bahnschrift Light" panose="020B0502040204020203" pitchFamily="34" charset="0"/>
              </a:rPr>
              <a:t>Phishing attacks often use urgency to trick victims into acting quickly.</a:t>
            </a:r>
          </a:p>
          <a:p>
            <a:endParaRPr lang="en-US" sz="1000" dirty="0">
              <a:latin typeface="Bahnschrift Light" panose="020B0502040204020203" pitchFamily="34" charset="0"/>
            </a:endParaRPr>
          </a:p>
          <a:p>
            <a:r>
              <a:rPr lang="en-US" sz="2800" dirty="0">
                <a:latin typeface="Bahnschrift Light" panose="020B0502040204020203" pitchFamily="34" charset="0"/>
              </a:rPr>
              <a:t> - True</a:t>
            </a:r>
          </a:p>
        </p:txBody>
      </p:sp>
      <p:sp>
        <p:nvSpPr>
          <p:cNvPr id="16" name="TextBox 15">
            <a:extLst>
              <a:ext uri="{FF2B5EF4-FFF2-40B4-BE49-F238E27FC236}">
                <a16:creationId xmlns:a16="http://schemas.microsoft.com/office/drawing/2014/main" id="{F5FE689F-EE2F-4964-BEEF-ACB8E514FB14}"/>
              </a:ext>
            </a:extLst>
          </p:cNvPr>
          <p:cNvSpPr txBox="1"/>
          <p:nvPr/>
        </p:nvSpPr>
        <p:spPr>
          <a:xfrm>
            <a:off x="276639" y="2992015"/>
            <a:ext cx="11638722" cy="1538883"/>
          </a:xfrm>
          <a:prstGeom prst="rect">
            <a:avLst/>
          </a:prstGeom>
          <a:noFill/>
        </p:spPr>
        <p:txBody>
          <a:bodyPr wrap="square">
            <a:spAutoFit/>
          </a:bodyPr>
          <a:lstStyle/>
          <a:p>
            <a:r>
              <a:rPr lang="en-US" sz="2800" dirty="0">
                <a:latin typeface="Bahnschrift Light" panose="020B0502040204020203" pitchFamily="34" charset="0"/>
              </a:rPr>
              <a:t>2. Legitimate companies frequently ask for passwords or OTPs through email.</a:t>
            </a:r>
          </a:p>
          <a:p>
            <a:endParaRPr lang="en-US" sz="1000" dirty="0">
              <a:latin typeface="Bahnschrift Light" panose="020B0502040204020203" pitchFamily="34" charset="0"/>
            </a:endParaRPr>
          </a:p>
          <a:p>
            <a:r>
              <a:rPr lang="en-US" sz="2800" dirty="0">
                <a:latin typeface="Bahnschrift Light" panose="020B0502040204020203" pitchFamily="34" charset="0"/>
              </a:rPr>
              <a:t> - False</a:t>
            </a:r>
          </a:p>
        </p:txBody>
      </p:sp>
      <p:sp>
        <p:nvSpPr>
          <p:cNvPr id="18" name="TextBox 17">
            <a:extLst>
              <a:ext uri="{FF2B5EF4-FFF2-40B4-BE49-F238E27FC236}">
                <a16:creationId xmlns:a16="http://schemas.microsoft.com/office/drawing/2014/main" id="{51D16254-EB70-4A0E-AE14-16F7E3437F54}"/>
              </a:ext>
            </a:extLst>
          </p:cNvPr>
          <p:cNvSpPr txBox="1"/>
          <p:nvPr/>
        </p:nvSpPr>
        <p:spPr>
          <a:xfrm>
            <a:off x="276639" y="4795799"/>
            <a:ext cx="11638722" cy="1107996"/>
          </a:xfrm>
          <a:prstGeom prst="rect">
            <a:avLst/>
          </a:prstGeom>
          <a:noFill/>
        </p:spPr>
        <p:txBody>
          <a:bodyPr wrap="square">
            <a:spAutoFit/>
          </a:bodyPr>
          <a:lstStyle/>
          <a:p>
            <a:r>
              <a:rPr lang="en-US" sz="2800" dirty="0">
                <a:latin typeface="Bahnschrift Light" panose="020B0502040204020203" pitchFamily="34" charset="0"/>
              </a:rPr>
              <a:t>3. Hovering over a link without clicking can help you check if it is safe.</a:t>
            </a:r>
          </a:p>
          <a:p>
            <a:endParaRPr lang="en-US" sz="1000" dirty="0">
              <a:latin typeface="Bahnschrift Light" panose="020B0502040204020203" pitchFamily="34" charset="0"/>
            </a:endParaRPr>
          </a:p>
          <a:p>
            <a:r>
              <a:rPr lang="en-US" sz="2800" dirty="0">
                <a:latin typeface="Bahnschrift Light" panose="020B0502040204020203" pitchFamily="34" charset="0"/>
              </a:rPr>
              <a:t> - True</a:t>
            </a:r>
          </a:p>
        </p:txBody>
      </p:sp>
    </p:spTree>
    <p:extLst>
      <p:ext uri="{BB962C8B-B14F-4D97-AF65-F5344CB8AC3E}">
        <p14:creationId xmlns:p14="http://schemas.microsoft.com/office/powerpoint/2010/main" val="3539396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67D0C2-9F3E-4300-96BF-4241FE9D7AE7}"/>
              </a:ext>
            </a:extLst>
          </p:cNvPr>
          <p:cNvSpPr txBox="1"/>
          <p:nvPr/>
        </p:nvSpPr>
        <p:spPr>
          <a:xfrm>
            <a:off x="417444" y="447261"/>
            <a:ext cx="11357112" cy="1107996"/>
          </a:xfrm>
          <a:prstGeom prst="rect">
            <a:avLst/>
          </a:prstGeom>
          <a:noFill/>
        </p:spPr>
        <p:txBody>
          <a:bodyPr wrap="square">
            <a:spAutoFit/>
          </a:bodyPr>
          <a:lstStyle/>
          <a:p>
            <a:r>
              <a:rPr lang="en-US" sz="2800" dirty="0">
                <a:latin typeface="Bahnschrift Light" panose="020B0502040204020203" pitchFamily="34" charset="0"/>
              </a:rPr>
              <a:t>4. Poor grammar and spelling errors can be signs of a phishing email.</a:t>
            </a:r>
          </a:p>
          <a:p>
            <a:endParaRPr lang="en-US" sz="1000" dirty="0">
              <a:latin typeface="Bahnschrift Light" panose="020B0502040204020203" pitchFamily="34" charset="0"/>
            </a:endParaRPr>
          </a:p>
          <a:p>
            <a:r>
              <a:rPr lang="en-US" sz="2800" dirty="0">
                <a:latin typeface="Bahnschrift Light" panose="020B0502040204020203" pitchFamily="34" charset="0"/>
              </a:rPr>
              <a:t> - True</a:t>
            </a:r>
          </a:p>
        </p:txBody>
      </p:sp>
      <p:sp>
        <p:nvSpPr>
          <p:cNvPr id="5" name="TextBox 4">
            <a:extLst>
              <a:ext uri="{FF2B5EF4-FFF2-40B4-BE49-F238E27FC236}">
                <a16:creationId xmlns:a16="http://schemas.microsoft.com/office/drawing/2014/main" id="{81B4AD51-4904-4DB7-A096-986D6A8CA021}"/>
              </a:ext>
            </a:extLst>
          </p:cNvPr>
          <p:cNvSpPr txBox="1"/>
          <p:nvPr/>
        </p:nvSpPr>
        <p:spPr>
          <a:xfrm>
            <a:off x="417444" y="1910474"/>
            <a:ext cx="11357112" cy="1107996"/>
          </a:xfrm>
          <a:prstGeom prst="rect">
            <a:avLst/>
          </a:prstGeom>
          <a:noFill/>
        </p:spPr>
        <p:txBody>
          <a:bodyPr wrap="square">
            <a:spAutoFit/>
          </a:bodyPr>
          <a:lstStyle/>
          <a:p>
            <a:r>
              <a:rPr lang="en-US" sz="2800" dirty="0">
                <a:latin typeface="Bahnschrift Light" panose="020B0502040204020203" pitchFamily="34" charset="0"/>
              </a:rPr>
              <a:t>5. Using the same password for multiple accounts increases safety.</a:t>
            </a:r>
          </a:p>
          <a:p>
            <a:endParaRPr lang="en-US" sz="1000" dirty="0">
              <a:latin typeface="Bahnschrift Light" panose="020B0502040204020203" pitchFamily="34" charset="0"/>
            </a:endParaRPr>
          </a:p>
          <a:p>
            <a:r>
              <a:rPr lang="en-US" sz="2800" dirty="0">
                <a:latin typeface="Bahnschrift Light" panose="020B0502040204020203" pitchFamily="34" charset="0"/>
              </a:rPr>
              <a:t> - False</a:t>
            </a:r>
          </a:p>
        </p:txBody>
      </p:sp>
      <p:sp>
        <p:nvSpPr>
          <p:cNvPr id="7" name="TextBox 6">
            <a:extLst>
              <a:ext uri="{FF2B5EF4-FFF2-40B4-BE49-F238E27FC236}">
                <a16:creationId xmlns:a16="http://schemas.microsoft.com/office/drawing/2014/main" id="{25096F1C-B9B2-4E96-8693-A1F3E421A1AF}"/>
              </a:ext>
            </a:extLst>
          </p:cNvPr>
          <p:cNvSpPr txBox="1"/>
          <p:nvPr/>
        </p:nvSpPr>
        <p:spPr>
          <a:xfrm>
            <a:off x="417444" y="3373687"/>
            <a:ext cx="11357112" cy="1538883"/>
          </a:xfrm>
          <a:prstGeom prst="rect">
            <a:avLst/>
          </a:prstGeom>
          <a:noFill/>
        </p:spPr>
        <p:txBody>
          <a:bodyPr wrap="square">
            <a:spAutoFit/>
          </a:bodyPr>
          <a:lstStyle/>
          <a:p>
            <a:r>
              <a:rPr lang="en-US" sz="2800" dirty="0">
                <a:latin typeface="Bahnschrift Light" panose="020B0502040204020203" pitchFamily="34" charset="0"/>
              </a:rPr>
              <a:t>6. Multi-Factor Authentication (MFA) helps protect you from phishing attacks.</a:t>
            </a:r>
          </a:p>
          <a:p>
            <a:endParaRPr lang="en-US" sz="1000" dirty="0">
              <a:latin typeface="Bahnschrift Light" panose="020B0502040204020203" pitchFamily="34" charset="0"/>
            </a:endParaRPr>
          </a:p>
          <a:p>
            <a:r>
              <a:rPr lang="en-US" sz="2800" dirty="0">
                <a:latin typeface="Bahnschrift Light" panose="020B0502040204020203" pitchFamily="34" charset="0"/>
              </a:rPr>
              <a:t> - True</a:t>
            </a:r>
          </a:p>
        </p:txBody>
      </p:sp>
      <p:sp>
        <p:nvSpPr>
          <p:cNvPr id="9" name="TextBox 8">
            <a:extLst>
              <a:ext uri="{FF2B5EF4-FFF2-40B4-BE49-F238E27FC236}">
                <a16:creationId xmlns:a16="http://schemas.microsoft.com/office/drawing/2014/main" id="{041EA14E-D9A6-40F5-BF64-B5098776A50F}"/>
              </a:ext>
            </a:extLst>
          </p:cNvPr>
          <p:cNvSpPr txBox="1"/>
          <p:nvPr/>
        </p:nvSpPr>
        <p:spPr>
          <a:xfrm>
            <a:off x="417444" y="5267787"/>
            <a:ext cx="11357112" cy="1107996"/>
          </a:xfrm>
          <a:prstGeom prst="rect">
            <a:avLst/>
          </a:prstGeom>
          <a:noFill/>
        </p:spPr>
        <p:txBody>
          <a:bodyPr wrap="square">
            <a:spAutoFit/>
          </a:bodyPr>
          <a:lstStyle/>
          <a:p>
            <a:r>
              <a:rPr lang="en-US" sz="2800" dirty="0">
                <a:latin typeface="Bahnschrift Light" panose="020B0502040204020203" pitchFamily="34" charset="0"/>
              </a:rPr>
              <a:t>7. Fake websites always look unprofessional and easy to detect.</a:t>
            </a:r>
          </a:p>
          <a:p>
            <a:endParaRPr lang="en-US" sz="1000" dirty="0">
              <a:latin typeface="Bahnschrift Light" panose="020B0502040204020203" pitchFamily="34" charset="0"/>
            </a:endParaRPr>
          </a:p>
          <a:p>
            <a:r>
              <a:rPr lang="en-US" sz="2800" dirty="0">
                <a:latin typeface="Bahnschrift Light" panose="020B0502040204020203" pitchFamily="34" charset="0"/>
              </a:rPr>
              <a:t> - False</a:t>
            </a:r>
          </a:p>
        </p:txBody>
      </p:sp>
    </p:spTree>
    <p:extLst>
      <p:ext uri="{BB962C8B-B14F-4D97-AF65-F5344CB8AC3E}">
        <p14:creationId xmlns:p14="http://schemas.microsoft.com/office/powerpoint/2010/main" val="681758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E2F0CB-9946-4B95-B394-7C3C6A019BC1}"/>
              </a:ext>
            </a:extLst>
          </p:cNvPr>
          <p:cNvSpPr/>
          <p:nvPr/>
        </p:nvSpPr>
        <p:spPr>
          <a:xfrm>
            <a:off x="3824384" y="2644170"/>
            <a:ext cx="4543231" cy="1569660"/>
          </a:xfrm>
          <a:prstGeom prst="rect">
            <a:avLst/>
          </a:prstGeom>
          <a:noFill/>
        </p:spPr>
        <p:txBody>
          <a:bodyPr wrap="non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rPr>
              <a:t>The End</a:t>
            </a:r>
          </a:p>
        </p:txBody>
      </p:sp>
    </p:spTree>
    <p:extLst>
      <p:ext uri="{BB962C8B-B14F-4D97-AF65-F5344CB8AC3E}">
        <p14:creationId xmlns:p14="http://schemas.microsoft.com/office/powerpoint/2010/main" val="3038686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7653-463A-4CDD-BEB7-1F4D528057D1}"/>
              </a:ext>
            </a:extLst>
          </p:cNvPr>
          <p:cNvSpPr/>
          <p:nvPr/>
        </p:nvSpPr>
        <p:spPr>
          <a:xfrm>
            <a:off x="185530" y="145774"/>
            <a:ext cx="3740126" cy="923330"/>
          </a:xfrm>
          <a:prstGeom prst="rect">
            <a:avLst/>
          </a:prstGeom>
          <a:noFill/>
        </p:spPr>
        <p:txBody>
          <a:bodyPr wrap="none" lIns="91440" tIns="45720" rIns="91440" bIns="45720">
            <a:spAutoFit/>
          </a:bodyPr>
          <a:lstStyle/>
          <a:p>
            <a:pPr marL="685800" indent="-685800">
              <a:buFont typeface="Wingdings" panose="05000000000000000000" pitchFamily="2" charset="2"/>
              <a:buChar char="q"/>
            </a:pPr>
            <a:r>
              <a:rPr lang="en-US" sz="5400" b="1" u="sng" cap="none" spc="0" dirty="0">
                <a:ln w="0"/>
                <a:solidFill>
                  <a:schemeClr val="tx1"/>
                </a:solidFill>
                <a:latin typeface="Bahnschrift Light" panose="020B0502040204020203" pitchFamily="34" charset="0"/>
              </a:rPr>
              <a:t>Phishing </a:t>
            </a:r>
          </a:p>
        </p:txBody>
      </p:sp>
      <p:sp>
        <p:nvSpPr>
          <p:cNvPr id="3" name="Rectangle 2">
            <a:extLst>
              <a:ext uri="{FF2B5EF4-FFF2-40B4-BE49-F238E27FC236}">
                <a16:creationId xmlns:a16="http://schemas.microsoft.com/office/drawing/2014/main" id="{7B9528D6-1F2A-42B3-A653-2C0FC74581BF}"/>
              </a:ext>
            </a:extLst>
          </p:cNvPr>
          <p:cNvSpPr/>
          <p:nvPr/>
        </p:nvSpPr>
        <p:spPr>
          <a:xfrm>
            <a:off x="927652" y="1169872"/>
            <a:ext cx="11714922" cy="5262979"/>
          </a:xfrm>
          <a:prstGeom prst="rect">
            <a:avLst/>
          </a:prstGeom>
          <a:noFill/>
        </p:spPr>
        <p:txBody>
          <a:bodyPr wrap="square" lIns="91440" tIns="45720" rIns="91440" bIns="45720">
            <a:spAutoFit/>
          </a:bodyPr>
          <a:lstStyle/>
          <a:p>
            <a:r>
              <a:rPr lang="en-US" sz="2800" dirty="0">
                <a:latin typeface="Bahnschrift Light" panose="020B0502040204020203" pitchFamily="34" charset="0"/>
              </a:rPr>
              <a:t>Phishing is a type of cyberattack where attackers pose as trusted organizations or individuals to deceive people </a:t>
            </a:r>
          </a:p>
          <a:p>
            <a:r>
              <a:rPr lang="en-US" sz="2800" dirty="0">
                <a:latin typeface="Bahnschrift Light" panose="020B0502040204020203" pitchFamily="34" charset="0"/>
              </a:rPr>
              <a:t>into sharing confidential </a:t>
            </a:r>
          </a:p>
          <a:p>
            <a:r>
              <a:rPr lang="en-US" sz="2800" dirty="0">
                <a:latin typeface="Bahnschrift Light" panose="020B0502040204020203" pitchFamily="34" charset="0"/>
              </a:rPr>
              <a:t>information such as passwords,</a:t>
            </a:r>
          </a:p>
          <a:p>
            <a:r>
              <a:rPr lang="en-US" sz="2800" dirty="0">
                <a:latin typeface="Bahnschrift Light" panose="020B0502040204020203" pitchFamily="34" charset="0"/>
              </a:rPr>
              <a:t> credit card numbers, or </a:t>
            </a:r>
          </a:p>
          <a:p>
            <a:r>
              <a:rPr lang="en-US" sz="2800" dirty="0">
                <a:latin typeface="Bahnschrift Light" panose="020B0502040204020203" pitchFamily="34" charset="0"/>
              </a:rPr>
              <a:t>personal details. </a:t>
            </a:r>
          </a:p>
          <a:p>
            <a:r>
              <a:rPr lang="en-US" sz="2800" dirty="0">
                <a:latin typeface="Bahnschrift Light" panose="020B0502040204020203" pitchFamily="34" charset="0"/>
              </a:rPr>
              <a:t>This is usually done through </a:t>
            </a:r>
          </a:p>
          <a:p>
            <a:r>
              <a:rPr lang="en-US" sz="2800" dirty="0">
                <a:latin typeface="Bahnschrift Light" panose="020B0502040204020203" pitchFamily="34" charset="0"/>
              </a:rPr>
              <a:t>fake emails, websites, messages, </a:t>
            </a:r>
          </a:p>
          <a:p>
            <a:r>
              <a:rPr lang="en-US" sz="2800" dirty="0">
                <a:latin typeface="Bahnschrift Light" panose="020B0502040204020203" pitchFamily="34" charset="0"/>
              </a:rPr>
              <a:t>or phone calls that look convincing </a:t>
            </a:r>
          </a:p>
          <a:p>
            <a:r>
              <a:rPr lang="en-US" sz="2800" dirty="0">
                <a:latin typeface="Bahnschrift Light" panose="020B0502040204020203" pitchFamily="34" charset="0"/>
              </a:rPr>
              <a:t>and create a sense of urgency to </a:t>
            </a:r>
          </a:p>
          <a:p>
            <a:r>
              <a:rPr lang="en-US" sz="2800" dirty="0">
                <a:latin typeface="Bahnschrift Light" panose="020B0502040204020203" pitchFamily="34" charset="0"/>
              </a:rPr>
              <a:t>trick the victim into responding </a:t>
            </a:r>
          </a:p>
          <a:p>
            <a:r>
              <a:rPr lang="en-US" sz="2800" dirty="0">
                <a:latin typeface="Bahnschrift Light" panose="020B0502040204020203" pitchFamily="34" charset="0"/>
              </a:rPr>
              <a:t>quickly.</a:t>
            </a:r>
          </a:p>
        </p:txBody>
      </p:sp>
      <p:graphicFrame>
        <p:nvGraphicFramePr>
          <p:cNvPr id="9" name="Diagram 8">
            <a:extLst>
              <a:ext uri="{FF2B5EF4-FFF2-40B4-BE49-F238E27FC236}">
                <a16:creationId xmlns:a16="http://schemas.microsoft.com/office/drawing/2014/main" id="{50A4371C-8D69-4606-93AA-CC4968CB458E}"/>
              </a:ext>
            </a:extLst>
          </p:cNvPr>
          <p:cNvGraphicFramePr/>
          <p:nvPr>
            <p:extLst>
              <p:ext uri="{D42A27DB-BD31-4B8C-83A1-F6EECF244321}">
                <p14:modId xmlns:p14="http://schemas.microsoft.com/office/powerpoint/2010/main" val="793186416"/>
              </p:ext>
            </p:extLst>
          </p:nvPr>
        </p:nvGraphicFramePr>
        <p:xfrm>
          <a:off x="6502101" y="2014330"/>
          <a:ext cx="5464612" cy="4224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458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904B86-21B5-45EF-8487-E31C82A2DA7D}"/>
              </a:ext>
            </a:extLst>
          </p:cNvPr>
          <p:cNvSpPr txBox="1"/>
          <p:nvPr/>
        </p:nvSpPr>
        <p:spPr>
          <a:xfrm>
            <a:off x="483705" y="923330"/>
            <a:ext cx="11224590" cy="5693866"/>
          </a:xfrm>
          <a:prstGeom prst="rect">
            <a:avLst/>
          </a:prstGeom>
          <a:noFill/>
        </p:spPr>
        <p:txBody>
          <a:bodyPr wrap="square">
            <a:spAutoFit/>
          </a:bodyPr>
          <a:lstStyle/>
          <a:p>
            <a:r>
              <a:rPr lang="en-US" sz="2800" dirty="0">
                <a:latin typeface="Bahnschrift Light" panose="020B0502040204020203" pitchFamily="34" charset="0"/>
              </a:rPr>
              <a:t>Phishing comes in several forms, including email phishing, smishing (SMS phishing), vishing (voice call scams), </a:t>
            </a:r>
          </a:p>
          <a:p>
            <a:r>
              <a:rPr lang="en-US" sz="2800" dirty="0">
                <a:latin typeface="Bahnschrift Light" panose="020B0502040204020203" pitchFamily="34" charset="0"/>
              </a:rPr>
              <a:t>spear phishing (targeted attacks </a:t>
            </a:r>
          </a:p>
          <a:p>
            <a:r>
              <a:rPr lang="en-US" sz="2800" dirty="0">
                <a:latin typeface="Bahnschrift Light" panose="020B0502040204020203" pitchFamily="34" charset="0"/>
              </a:rPr>
              <a:t>using personal information), </a:t>
            </a:r>
          </a:p>
          <a:p>
            <a:r>
              <a:rPr lang="en-US" sz="2800" dirty="0">
                <a:latin typeface="Bahnschrift Light" panose="020B0502040204020203" pitchFamily="34" charset="0"/>
              </a:rPr>
              <a:t>and clone phishing (replicating </a:t>
            </a:r>
          </a:p>
          <a:p>
            <a:r>
              <a:rPr lang="en-US" sz="2800" dirty="0">
                <a:latin typeface="Bahnschrift Light" panose="020B0502040204020203" pitchFamily="34" charset="0"/>
              </a:rPr>
              <a:t>a legitimate email with malicious </a:t>
            </a:r>
          </a:p>
          <a:p>
            <a:r>
              <a:rPr lang="en-US" sz="2800" dirty="0">
                <a:latin typeface="Bahnschrift Light" panose="020B0502040204020203" pitchFamily="34" charset="0"/>
              </a:rPr>
              <a:t>changes). Attackers may also </a:t>
            </a:r>
          </a:p>
          <a:p>
            <a:r>
              <a:rPr lang="en-US" sz="2800" dirty="0">
                <a:latin typeface="Bahnschrift Light" panose="020B0502040204020203" pitchFamily="34" charset="0"/>
              </a:rPr>
              <a:t>create fake websites that look identical </a:t>
            </a:r>
          </a:p>
          <a:p>
            <a:r>
              <a:rPr lang="en-US" sz="2800" dirty="0">
                <a:latin typeface="Bahnschrift Light" panose="020B0502040204020203" pitchFamily="34" charset="0"/>
              </a:rPr>
              <a:t>to real login pages to steal credentials. </a:t>
            </a:r>
          </a:p>
          <a:p>
            <a:r>
              <a:rPr lang="en-US" sz="2800" dirty="0">
                <a:latin typeface="Bahnschrift Light" panose="020B0502040204020203" pitchFamily="34" charset="0"/>
              </a:rPr>
              <a:t>These different methods all aim to trick </a:t>
            </a:r>
          </a:p>
          <a:p>
            <a:r>
              <a:rPr lang="en-US" sz="2800" dirty="0">
                <a:latin typeface="Bahnschrift Light" panose="020B0502040204020203" pitchFamily="34" charset="0"/>
              </a:rPr>
              <a:t>users into clicking malicious links, </a:t>
            </a:r>
          </a:p>
          <a:p>
            <a:r>
              <a:rPr lang="en-US" sz="2800" dirty="0">
                <a:latin typeface="Bahnschrift Light" panose="020B0502040204020203" pitchFamily="34" charset="0"/>
              </a:rPr>
              <a:t>downloading harmful attachments, or </a:t>
            </a:r>
          </a:p>
          <a:p>
            <a:r>
              <a:rPr lang="en-US" sz="2800" dirty="0">
                <a:latin typeface="Bahnschrift Light" panose="020B0502040204020203" pitchFamily="34" charset="0"/>
              </a:rPr>
              <a:t>providing sensitive information.</a:t>
            </a:r>
          </a:p>
        </p:txBody>
      </p:sp>
      <p:sp>
        <p:nvSpPr>
          <p:cNvPr id="5" name="TextBox 4">
            <a:extLst>
              <a:ext uri="{FF2B5EF4-FFF2-40B4-BE49-F238E27FC236}">
                <a16:creationId xmlns:a16="http://schemas.microsoft.com/office/drawing/2014/main" id="{51C20E73-98D4-457E-AB00-76D94530AB89}"/>
              </a:ext>
            </a:extLst>
          </p:cNvPr>
          <p:cNvSpPr txBox="1"/>
          <p:nvPr/>
        </p:nvSpPr>
        <p:spPr>
          <a:xfrm>
            <a:off x="0" y="0"/>
            <a:ext cx="11502886" cy="923330"/>
          </a:xfrm>
          <a:prstGeom prst="rect">
            <a:avLst/>
          </a:prstGeom>
          <a:noFill/>
        </p:spPr>
        <p:txBody>
          <a:bodyPr wrap="square">
            <a:spAutoFit/>
          </a:bodyPr>
          <a:lstStyle/>
          <a:p>
            <a:pPr marL="285750" indent="-285750">
              <a:buFont typeface="Wingdings" panose="05000000000000000000" pitchFamily="2" charset="2"/>
              <a:buChar char="q"/>
            </a:pPr>
            <a:r>
              <a:rPr lang="en-US" sz="5400" b="1" u="sng" dirty="0">
                <a:ln w="0"/>
                <a:latin typeface="Bahnschrift Light" panose="020B0502040204020203" pitchFamily="34" charset="0"/>
              </a:rPr>
              <a:t>Forms of Phishing</a:t>
            </a:r>
            <a:endParaRPr lang="en-IN" sz="5400" b="1" u="sng" dirty="0">
              <a:latin typeface="Bahnschrift Light" panose="020B0502040204020203" pitchFamily="34" charset="0"/>
            </a:endParaRPr>
          </a:p>
        </p:txBody>
      </p:sp>
      <p:pic>
        <p:nvPicPr>
          <p:cNvPr id="2054" name="Picture 6" descr="What is Phishing? How it works, Types, Stats, Prevention">
            <a:extLst>
              <a:ext uri="{FF2B5EF4-FFF2-40B4-BE49-F238E27FC236}">
                <a16:creationId xmlns:a16="http://schemas.microsoft.com/office/drawing/2014/main" id="{B274A6D7-E6EE-40C3-AA38-FEEE04767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158" y="1733876"/>
            <a:ext cx="4989442" cy="4989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8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8E2960-917D-4492-85DC-15E43CB671E8}"/>
              </a:ext>
            </a:extLst>
          </p:cNvPr>
          <p:cNvSpPr txBox="1"/>
          <p:nvPr/>
        </p:nvSpPr>
        <p:spPr>
          <a:xfrm>
            <a:off x="543338" y="1108861"/>
            <a:ext cx="10800522" cy="5262979"/>
          </a:xfrm>
          <a:prstGeom prst="rect">
            <a:avLst/>
          </a:prstGeom>
          <a:noFill/>
        </p:spPr>
        <p:txBody>
          <a:bodyPr wrap="square">
            <a:spAutoFit/>
          </a:bodyPr>
          <a:lstStyle/>
          <a:p>
            <a:r>
              <a:rPr lang="en-US" sz="2800" dirty="0">
                <a:latin typeface="Bahnschrift Light" panose="020B0502040204020203" pitchFamily="34" charset="0"/>
              </a:rPr>
              <a:t>Common signs of phishing include unexpected messages requesting personal details, urgent or threatening language (“Your account will be blocked!”), suspicious links or attachments, mismatched or slightly altered </a:t>
            </a:r>
          </a:p>
          <a:p>
            <a:r>
              <a:rPr lang="en-US" sz="2800" dirty="0">
                <a:latin typeface="Bahnschrift Light" panose="020B0502040204020203" pitchFamily="34" charset="0"/>
              </a:rPr>
              <a:t>email addresses, poor grammar </a:t>
            </a:r>
          </a:p>
          <a:p>
            <a:r>
              <a:rPr lang="en-US" sz="2800" dirty="0">
                <a:latin typeface="Bahnschrift Light" panose="020B0502040204020203" pitchFamily="34" charset="0"/>
              </a:rPr>
              <a:t>and spelling errors, and generic </a:t>
            </a:r>
          </a:p>
          <a:p>
            <a:r>
              <a:rPr lang="en-US" sz="2800" dirty="0">
                <a:latin typeface="Bahnschrift Light" panose="020B0502040204020203" pitchFamily="34" charset="0"/>
              </a:rPr>
              <a:t>greetings like “Dear Customer.” </a:t>
            </a:r>
          </a:p>
          <a:p>
            <a:r>
              <a:rPr lang="en-US" sz="2800" dirty="0">
                <a:latin typeface="Bahnschrift Light" panose="020B0502040204020203" pitchFamily="34" charset="0"/>
              </a:rPr>
              <a:t>Fake websites may have unusual </a:t>
            </a:r>
          </a:p>
          <a:p>
            <a:r>
              <a:rPr lang="en-US" sz="2800" dirty="0">
                <a:latin typeface="Bahnschrift Light" panose="020B0502040204020203" pitchFamily="34" charset="0"/>
              </a:rPr>
              <a:t>URLs, missing security certificates, </a:t>
            </a:r>
          </a:p>
          <a:p>
            <a:r>
              <a:rPr lang="en-US" sz="2800" dirty="0">
                <a:latin typeface="Bahnschrift Light" panose="020B0502040204020203" pitchFamily="34" charset="0"/>
              </a:rPr>
              <a:t>or design inconsistencies. </a:t>
            </a:r>
          </a:p>
          <a:p>
            <a:r>
              <a:rPr lang="en-US" sz="2800" dirty="0">
                <a:latin typeface="Bahnschrift Light" panose="020B0502040204020203" pitchFamily="34" charset="0"/>
              </a:rPr>
              <a:t>Recognizing these red flags helps </a:t>
            </a:r>
          </a:p>
          <a:p>
            <a:r>
              <a:rPr lang="en-US" sz="2800" dirty="0">
                <a:latin typeface="Bahnschrift Light" panose="020B0502040204020203" pitchFamily="34" charset="0"/>
              </a:rPr>
              <a:t>individuals avoid falling victim to phishing attempts.</a:t>
            </a:r>
          </a:p>
        </p:txBody>
      </p:sp>
      <p:sp>
        <p:nvSpPr>
          <p:cNvPr id="5" name="TextBox 4">
            <a:extLst>
              <a:ext uri="{FF2B5EF4-FFF2-40B4-BE49-F238E27FC236}">
                <a16:creationId xmlns:a16="http://schemas.microsoft.com/office/drawing/2014/main" id="{796288CD-0A31-4C64-AFFE-2C61E9C90E89}"/>
              </a:ext>
            </a:extLst>
          </p:cNvPr>
          <p:cNvSpPr txBox="1"/>
          <p:nvPr/>
        </p:nvSpPr>
        <p:spPr>
          <a:xfrm>
            <a:off x="106018" y="26504"/>
            <a:ext cx="6374296" cy="923330"/>
          </a:xfrm>
          <a:prstGeom prst="rect">
            <a:avLst/>
          </a:prstGeom>
          <a:noFill/>
        </p:spPr>
        <p:txBody>
          <a:bodyPr wrap="square">
            <a:spAutoFit/>
          </a:bodyPr>
          <a:lstStyle/>
          <a:p>
            <a:pPr marL="285750" indent="-285750">
              <a:buFont typeface="Wingdings" panose="05000000000000000000" pitchFamily="2" charset="2"/>
              <a:buChar char="q"/>
            </a:pPr>
            <a:r>
              <a:rPr lang="en-US" sz="5400" b="1" u="sng" dirty="0">
                <a:ln w="0"/>
                <a:latin typeface="Bahnschrift Light" panose="020B0502040204020203" pitchFamily="34" charset="0"/>
              </a:rPr>
              <a:t>Signs of Phishing </a:t>
            </a:r>
            <a:endParaRPr lang="en-IN" sz="5400" b="1" u="sng" dirty="0">
              <a:latin typeface="Bahnschrift Light" panose="020B0502040204020203" pitchFamily="34" charset="0"/>
            </a:endParaRPr>
          </a:p>
        </p:txBody>
      </p:sp>
      <p:pic>
        <p:nvPicPr>
          <p:cNvPr id="3074" name="Picture 2" descr="Phish Email Phishing Alert Sign Scam Stock Illustration 1880313256 |  Shutterstock">
            <a:extLst>
              <a:ext uri="{FF2B5EF4-FFF2-40B4-BE49-F238E27FC236}">
                <a16:creationId xmlns:a16="http://schemas.microsoft.com/office/drawing/2014/main" id="{22EC0701-C31B-4E06-B3CE-43C483C6CD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087" b="81782" l="10000" r="90000"/>
                    </a14:imgEffect>
                  </a14:imgLayer>
                </a14:imgProps>
              </a:ext>
              <a:ext uri="{28A0092B-C50C-407E-A947-70E740481C1C}">
                <a14:useLocalDpi xmlns:a14="http://schemas.microsoft.com/office/drawing/2010/main" val="0"/>
              </a:ext>
            </a:extLst>
          </a:blip>
          <a:srcRect b="9131"/>
          <a:stretch/>
        </p:blipFill>
        <p:spPr bwMode="auto">
          <a:xfrm>
            <a:off x="7500731" y="1934817"/>
            <a:ext cx="4591826" cy="4263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50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B07BE-F25A-4065-A41E-2CB360596C07}"/>
              </a:ext>
            </a:extLst>
          </p:cNvPr>
          <p:cNvSpPr txBox="1"/>
          <p:nvPr/>
        </p:nvSpPr>
        <p:spPr>
          <a:xfrm>
            <a:off x="463826" y="1005108"/>
            <a:ext cx="11264347" cy="5693866"/>
          </a:xfrm>
          <a:prstGeom prst="rect">
            <a:avLst/>
          </a:prstGeom>
          <a:noFill/>
        </p:spPr>
        <p:txBody>
          <a:bodyPr wrap="square">
            <a:spAutoFit/>
          </a:bodyPr>
          <a:lstStyle/>
          <a:p>
            <a:r>
              <a:rPr lang="en-US" sz="2800" dirty="0">
                <a:latin typeface="Bahnschrift Light" panose="020B0502040204020203" pitchFamily="34" charset="0"/>
              </a:rPr>
              <a:t>Recognizing phishing attacks involves paying close attention to signs that a message, email, or website may be fake or malicious. </a:t>
            </a:r>
          </a:p>
          <a:p>
            <a:r>
              <a:rPr lang="en-US" sz="2800" dirty="0">
                <a:latin typeface="Bahnschrift Light" panose="020B0502040204020203" pitchFamily="34" charset="0"/>
              </a:rPr>
              <a:t>One of the biggest indicators is unexpected communication that </a:t>
            </a:r>
          </a:p>
          <a:p>
            <a:r>
              <a:rPr lang="en-US" sz="2800" dirty="0">
                <a:latin typeface="Bahnschrift Light" panose="020B0502040204020203" pitchFamily="34" charset="0"/>
              </a:rPr>
              <a:t>asks for personal information, </a:t>
            </a:r>
          </a:p>
          <a:p>
            <a:r>
              <a:rPr lang="en-US" sz="2800" dirty="0">
                <a:latin typeface="Bahnschrift Light" panose="020B0502040204020203" pitchFamily="34" charset="0"/>
              </a:rPr>
              <a:t>login credentials, or financial </a:t>
            </a:r>
          </a:p>
          <a:p>
            <a:r>
              <a:rPr lang="en-US" sz="2800" dirty="0">
                <a:latin typeface="Bahnschrift Light" panose="020B0502040204020203" pitchFamily="34" charset="0"/>
              </a:rPr>
              <a:t>details. Phishing messages </a:t>
            </a:r>
          </a:p>
          <a:p>
            <a:r>
              <a:rPr lang="en-US" sz="2800" dirty="0">
                <a:latin typeface="Bahnschrift Light" panose="020B0502040204020203" pitchFamily="34" charset="0"/>
              </a:rPr>
              <a:t>often create urgency—claiming </a:t>
            </a:r>
          </a:p>
          <a:p>
            <a:r>
              <a:rPr lang="en-US" sz="2800" dirty="0">
                <a:latin typeface="Bahnschrift Light" panose="020B0502040204020203" pitchFamily="34" charset="0"/>
              </a:rPr>
              <a:t>your account will be locked, your </a:t>
            </a:r>
          </a:p>
          <a:p>
            <a:r>
              <a:rPr lang="en-US" sz="2800" dirty="0">
                <a:latin typeface="Bahnschrift Light" panose="020B0502040204020203" pitchFamily="34" charset="0"/>
              </a:rPr>
              <a:t>payment failed, or you must act </a:t>
            </a:r>
          </a:p>
          <a:p>
            <a:r>
              <a:rPr lang="en-US" sz="2800" dirty="0">
                <a:latin typeface="Bahnschrift Light" panose="020B0502040204020203" pitchFamily="34" charset="0"/>
              </a:rPr>
              <a:t>“immediately.” These tactics are </a:t>
            </a:r>
          </a:p>
          <a:p>
            <a:r>
              <a:rPr lang="en-US" sz="2800" dirty="0">
                <a:latin typeface="Bahnschrift Light" panose="020B0502040204020203" pitchFamily="34" charset="0"/>
              </a:rPr>
              <a:t>designed to pressure you into </a:t>
            </a:r>
          </a:p>
          <a:p>
            <a:r>
              <a:rPr lang="en-US" sz="2800" dirty="0">
                <a:latin typeface="Bahnschrift Light" panose="020B0502040204020203" pitchFamily="34" charset="0"/>
              </a:rPr>
              <a:t>responding quickly without </a:t>
            </a:r>
          </a:p>
          <a:p>
            <a:r>
              <a:rPr lang="en-US" sz="2800" dirty="0">
                <a:latin typeface="Bahnschrift Light" panose="020B0502040204020203" pitchFamily="34" charset="0"/>
              </a:rPr>
              <a:t>verifying the source.</a:t>
            </a:r>
          </a:p>
        </p:txBody>
      </p:sp>
      <p:sp>
        <p:nvSpPr>
          <p:cNvPr id="5" name="TextBox 4">
            <a:extLst>
              <a:ext uri="{FF2B5EF4-FFF2-40B4-BE49-F238E27FC236}">
                <a16:creationId xmlns:a16="http://schemas.microsoft.com/office/drawing/2014/main" id="{226B5934-6C98-44F9-910D-BC0BF22F6CD7}"/>
              </a:ext>
            </a:extLst>
          </p:cNvPr>
          <p:cNvSpPr txBox="1"/>
          <p:nvPr/>
        </p:nvSpPr>
        <p:spPr>
          <a:xfrm>
            <a:off x="0" y="81778"/>
            <a:ext cx="11052313" cy="923330"/>
          </a:xfrm>
          <a:prstGeom prst="rect">
            <a:avLst/>
          </a:prstGeom>
          <a:noFill/>
        </p:spPr>
        <p:txBody>
          <a:bodyPr wrap="square">
            <a:spAutoFit/>
          </a:bodyPr>
          <a:lstStyle/>
          <a:p>
            <a:pPr marL="285750" indent="-285750">
              <a:buFont typeface="Wingdings" panose="05000000000000000000" pitchFamily="2" charset="2"/>
              <a:buChar char="q"/>
            </a:pPr>
            <a:r>
              <a:rPr lang="en-US" sz="5400" b="1" u="sng" cap="none" spc="0" dirty="0">
                <a:ln w="0"/>
                <a:solidFill>
                  <a:schemeClr val="tx1"/>
                </a:solidFill>
                <a:latin typeface="Bahnschrift Light" panose="020B0502040204020203" pitchFamily="34" charset="0"/>
              </a:rPr>
              <a:t>Recognizing Phishing Attacks</a:t>
            </a:r>
          </a:p>
        </p:txBody>
      </p:sp>
      <p:pic>
        <p:nvPicPr>
          <p:cNvPr id="4098" name="Picture 2" descr="Phishing Attacks: How to Identify &amp; Prevent - Proven Data">
            <a:extLst>
              <a:ext uri="{FF2B5EF4-FFF2-40B4-BE49-F238E27FC236}">
                <a16:creationId xmlns:a16="http://schemas.microsoft.com/office/drawing/2014/main" id="{2563DA5C-9E2E-449C-833C-21C7522928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42"/>
          <a:stretch/>
        </p:blipFill>
        <p:spPr bwMode="auto">
          <a:xfrm>
            <a:off x="6003234" y="2745388"/>
            <a:ext cx="5945221" cy="393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428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A9BE95-5093-4F35-B914-E1B82861CB4B}"/>
              </a:ext>
            </a:extLst>
          </p:cNvPr>
          <p:cNvSpPr txBox="1"/>
          <p:nvPr/>
        </p:nvSpPr>
        <p:spPr>
          <a:xfrm>
            <a:off x="291549" y="151179"/>
            <a:ext cx="7328452" cy="6555641"/>
          </a:xfrm>
          <a:prstGeom prst="rect">
            <a:avLst/>
          </a:prstGeom>
          <a:noFill/>
        </p:spPr>
        <p:txBody>
          <a:bodyPr wrap="square">
            <a:spAutoFit/>
          </a:bodyPr>
          <a:lstStyle/>
          <a:p>
            <a:r>
              <a:rPr lang="en-US" sz="2800" dirty="0">
                <a:latin typeface="Bahnschrift Light" panose="020B0502040204020203" pitchFamily="34" charset="0"/>
              </a:rPr>
              <a:t>You can also spot phishing attempts by examining details closely. Check the sender’s email address for small misspellings or unusual domains. Hover over links (without clicking) to see if the URL matches the legitimate website. Look for poor grammar, spelling mistakes, or generic greetings like “Dear Customer.” Be wary of unexpected attachments, especially ZIP, EXE, or PDF files from unknown senders. On websites, verify the URL, check for HTTPS, and watch for unusual layouts or login pages. By staying alert and double-checking suspicious details, you can effectively recognize and avoid phishing attacks.</a:t>
            </a:r>
          </a:p>
        </p:txBody>
      </p:sp>
      <p:pic>
        <p:nvPicPr>
          <p:cNvPr id="5124" name="Picture 4" descr="Infographic explaining the 10 Top tips to detect phishing scams">
            <a:extLst>
              <a:ext uri="{FF2B5EF4-FFF2-40B4-BE49-F238E27FC236}">
                <a16:creationId xmlns:a16="http://schemas.microsoft.com/office/drawing/2014/main" id="{162C9ABB-EE3B-4A5D-B8AD-B8B9C5CFB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743"/>
          <a:stretch/>
        </p:blipFill>
        <p:spPr bwMode="auto">
          <a:xfrm>
            <a:off x="7765774" y="151179"/>
            <a:ext cx="4280451" cy="6555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62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0E2187-F7A5-4DBF-B870-95AB26292991}"/>
              </a:ext>
            </a:extLst>
          </p:cNvPr>
          <p:cNvSpPr txBox="1"/>
          <p:nvPr/>
        </p:nvSpPr>
        <p:spPr>
          <a:xfrm>
            <a:off x="702364" y="1754326"/>
            <a:ext cx="10257183" cy="4832092"/>
          </a:xfrm>
          <a:prstGeom prst="rect">
            <a:avLst/>
          </a:prstGeom>
          <a:noFill/>
        </p:spPr>
        <p:txBody>
          <a:bodyPr wrap="square">
            <a:spAutoFit/>
          </a:bodyPr>
          <a:lstStyle/>
          <a:p>
            <a:r>
              <a:rPr lang="en-US" sz="2800" dirty="0">
                <a:latin typeface="Bahnschrift Light" panose="020B0502040204020203" pitchFamily="34" charset="0"/>
              </a:rPr>
              <a:t>Phishing attackers rely heavily on social engineering tactics to manipulate people into revealing sensitive information or performing harmful actions. One common tactic is </a:t>
            </a:r>
            <a:r>
              <a:rPr lang="en-US" sz="2800" i="1" dirty="0">
                <a:latin typeface="Bahnschrift Light" panose="020B0502040204020203" pitchFamily="34" charset="0"/>
              </a:rPr>
              <a:t>pretexting</a:t>
            </a:r>
            <a:r>
              <a:rPr lang="en-US" sz="2800" dirty="0">
                <a:latin typeface="Bahnschrift Light" panose="020B0502040204020203" pitchFamily="34" charset="0"/>
              </a:rPr>
              <a:t>, where attackers create a believable story or scenario—such as posing as bank officials, company IT staff, or government agents—to gain the victim’s trust. Another method is </a:t>
            </a:r>
            <a:r>
              <a:rPr lang="en-US" sz="2800" i="1" dirty="0">
                <a:latin typeface="Bahnschrift Light" panose="020B0502040204020203" pitchFamily="34" charset="0"/>
              </a:rPr>
              <a:t>baiting</a:t>
            </a:r>
            <a:r>
              <a:rPr lang="en-US" sz="2800" dirty="0">
                <a:latin typeface="Bahnschrift Light" panose="020B0502040204020203" pitchFamily="34" charset="0"/>
              </a:rPr>
              <a:t>, where victims are lured with promises of rewards, free downloads, or special offers that actually contain malware or malicious links. Attackers also use </a:t>
            </a:r>
            <a:r>
              <a:rPr lang="en-US" sz="2800" i="1" dirty="0">
                <a:latin typeface="Bahnschrift Light" panose="020B0502040204020203" pitchFamily="34" charset="0"/>
              </a:rPr>
              <a:t>urgency and fear</a:t>
            </a:r>
            <a:r>
              <a:rPr lang="en-US" sz="2800" dirty="0">
                <a:latin typeface="Bahnschrift Light" panose="020B0502040204020203" pitchFamily="34" charset="0"/>
              </a:rPr>
              <a:t>, sending messages that claim accounts will be suspended or payments have failed, pressuring victims to act without thinking.</a:t>
            </a:r>
          </a:p>
        </p:txBody>
      </p:sp>
      <p:sp>
        <p:nvSpPr>
          <p:cNvPr id="5" name="TextBox 4">
            <a:extLst>
              <a:ext uri="{FF2B5EF4-FFF2-40B4-BE49-F238E27FC236}">
                <a16:creationId xmlns:a16="http://schemas.microsoft.com/office/drawing/2014/main" id="{9F7A250F-4EA3-4226-A1B5-18695BAB819A}"/>
              </a:ext>
            </a:extLst>
          </p:cNvPr>
          <p:cNvSpPr txBox="1"/>
          <p:nvPr/>
        </p:nvSpPr>
        <p:spPr>
          <a:xfrm>
            <a:off x="0" y="0"/>
            <a:ext cx="12801600" cy="1754326"/>
          </a:xfrm>
          <a:prstGeom prst="rect">
            <a:avLst/>
          </a:prstGeom>
          <a:noFill/>
        </p:spPr>
        <p:txBody>
          <a:bodyPr wrap="square">
            <a:spAutoFit/>
          </a:bodyPr>
          <a:lstStyle/>
          <a:p>
            <a:pPr marL="685800" indent="-685800">
              <a:buFont typeface="Wingdings" panose="05000000000000000000" pitchFamily="2" charset="2"/>
              <a:buChar char="q"/>
            </a:pPr>
            <a:r>
              <a:rPr lang="en-IN" sz="5400" b="1" u="sng" dirty="0">
                <a:latin typeface="Bahnschrift Light" panose="020B0502040204020203" pitchFamily="34" charset="0"/>
              </a:rPr>
              <a:t>Social Engineering Tactics used by Phishing Attackers</a:t>
            </a:r>
          </a:p>
        </p:txBody>
      </p:sp>
    </p:spTree>
    <p:extLst>
      <p:ext uri="{BB962C8B-B14F-4D97-AF65-F5344CB8AC3E}">
        <p14:creationId xmlns:p14="http://schemas.microsoft.com/office/powerpoint/2010/main" val="72126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2EF668-942F-4D9D-B9C6-DB820BDC4ECE}"/>
              </a:ext>
            </a:extLst>
          </p:cNvPr>
          <p:cNvSpPr txBox="1"/>
          <p:nvPr/>
        </p:nvSpPr>
        <p:spPr>
          <a:xfrm>
            <a:off x="357807" y="151179"/>
            <a:ext cx="7129669" cy="6555641"/>
          </a:xfrm>
          <a:prstGeom prst="rect">
            <a:avLst/>
          </a:prstGeom>
          <a:noFill/>
        </p:spPr>
        <p:txBody>
          <a:bodyPr wrap="square">
            <a:spAutoFit/>
          </a:bodyPr>
          <a:lstStyle/>
          <a:p>
            <a:r>
              <a:rPr lang="en-US" sz="2800" dirty="0">
                <a:latin typeface="Bahnschrift Light" panose="020B0502040204020203" pitchFamily="34" charset="0"/>
              </a:rPr>
              <a:t>Impersonation is another widely used tactic, where attackers mimic trusted individuals, colleagues, managers, or well-known companies to appear legitimate. In </a:t>
            </a:r>
            <a:r>
              <a:rPr lang="en-US" sz="2800" i="1" dirty="0">
                <a:latin typeface="Bahnschrift Light" panose="020B0502040204020203" pitchFamily="34" charset="0"/>
              </a:rPr>
              <a:t>spear phishing</a:t>
            </a:r>
            <a:r>
              <a:rPr lang="en-US" sz="2800" dirty="0">
                <a:latin typeface="Bahnschrift Light" panose="020B0502040204020203" pitchFamily="34" charset="0"/>
              </a:rPr>
              <a:t>, attackers collect personal information from social media to craft highly personalized messages that seem authentic. </a:t>
            </a:r>
            <a:r>
              <a:rPr lang="en-US" sz="2800" i="1" dirty="0">
                <a:latin typeface="Bahnschrift Light" panose="020B0502040204020203" pitchFamily="34" charset="0"/>
              </a:rPr>
              <a:t>Clone phishing</a:t>
            </a:r>
            <a:r>
              <a:rPr lang="en-US" sz="2800" dirty="0">
                <a:latin typeface="Bahnschrift Light" panose="020B0502040204020203" pitchFamily="34" charset="0"/>
              </a:rPr>
              <a:t> involves copying a previously received real email and replacing links or attachments with malicious versions. These tactics exploit human emotions—trust, curiosity, fear, and helpfulness—making social engineering one of the most powerful tools in phishing attacks.</a:t>
            </a:r>
          </a:p>
        </p:txBody>
      </p:sp>
      <p:pic>
        <p:nvPicPr>
          <p:cNvPr id="9" name="Picture 8">
            <a:extLst>
              <a:ext uri="{FF2B5EF4-FFF2-40B4-BE49-F238E27FC236}">
                <a16:creationId xmlns:a16="http://schemas.microsoft.com/office/drawing/2014/main" id="{759047B7-64F0-47C1-8E5C-27F5D8CE2D47}"/>
              </a:ext>
            </a:extLst>
          </p:cNvPr>
          <p:cNvPicPr>
            <a:picLocks noChangeAspect="1"/>
          </p:cNvPicPr>
          <p:nvPr/>
        </p:nvPicPr>
        <p:blipFill rotWithShape="1">
          <a:blip r:embed="rId3"/>
          <a:srcRect b="5733"/>
          <a:stretch/>
        </p:blipFill>
        <p:spPr>
          <a:xfrm>
            <a:off x="7626625" y="304799"/>
            <a:ext cx="4207567" cy="5883966"/>
          </a:xfrm>
          <a:prstGeom prst="rect">
            <a:avLst/>
          </a:prstGeom>
        </p:spPr>
      </p:pic>
    </p:spTree>
    <p:extLst>
      <p:ext uri="{BB962C8B-B14F-4D97-AF65-F5344CB8AC3E}">
        <p14:creationId xmlns:p14="http://schemas.microsoft.com/office/powerpoint/2010/main" val="1725509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{B18FFF9F-C43F-4B77-86B4-3A4C7C4B9F37}TF44c8ba04-08d0-4be5-99b0-3ee2a8f0f11401c8fd43_win32-463ac1ec4738</Template>
  <TotalTime>114</TotalTime>
  <Words>1669</Words>
  <Application>Microsoft Office PowerPoint</Application>
  <PresentationFormat>Widescreen</PresentationFormat>
  <Paragraphs>143</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Nova</vt:lpstr>
      <vt:lpstr>Arial Nova Light</vt:lpstr>
      <vt:lpstr>Bahnschrift Light</vt:lpstr>
      <vt:lpstr>Courier New</vt:lpstr>
      <vt:lpstr>Wingdings</vt:lpstr>
      <vt:lpstr>Wingdings 2</vt:lpstr>
      <vt:lpstr>SlateVTI</vt:lpstr>
      <vt:lpstr>Phishing Awareness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Awareness Training</dc:title>
  <dc:creator>Ayan</dc:creator>
  <cp:lastModifiedBy>Ayan</cp:lastModifiedBy>
  <cp:revision>1</cp:revision>
  <dcterms:created xsi:type="dcterms:W3CDTF">2025-11-23T12:06:37Z</dcterms:created>
  <dcterms:modified xsi:type="dcterms:W3CDTF">2025-11-23T14:00:43Z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